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ontime" charset="1" panose="00000000000000000000"/>
      <p:regular r:id="rId10"/>
    </p:embeddedFont>
    <p:embeddedFont>
      <p:font typeface="Playfair Display" charset="1" panose="00000500000000000000"/>
      <p:regular r:id="rId11"/>
    </p:embeddedFont>
    <p:embeddedFont>
      <p:font typeface="Playfair Display Bold" charset="1" panose="00000800000000000000"/>
      <p:regular r:id="rId12"/>
    </p:embeddedFont>
    <p:embeddedFont>
      <p:font typeface="Playfair Display Italics" charset="1" panose="00000500000000000000"/>
      <p:regular r:id="rId13"/>
    </p:embeddedFont>
    <p:embeddedFont>
      <p:font typeface="Playfair Display Bold Italics" charset="1" panose="00000800000000000000"/>
      <p:regular r:id="rId14"/>
    </p:embeddedFont>
    <p:embeddedFont>
      <p:font typeface="Playfair Display Heavy" charset="1" panose="00000A00000000000000"/>
      <p:regular r:id="rId15"/>
    </p:embeddedFont>
    <p:embeddedFont>
      <p:font typeface="Playfair Display Heavy Italics" charset="1" panose="00000A00000000000000"/>
      <p:regular r:id="rId16"/>
    </p:embeddedFont>
    <p:embeddedFont>
      <p:font typeface="Open Sans 1" charset="1" panose="020B0606030504020204"/>
      <p:regular r:id="rId17"/>
    </p:embeddedFont>
    <p:embeddedFont>
      <p:font typeface="Open Sans 1 Bold" charset="1" panose="020B0806030504020204"/>
      <p:regular r:id="rId18"/>
    </p:embeddedFont>
    <p:embeddedFont>
      <p:font typeface="Open Sans 1 Italics" charset="1" panose="020B0606030504020204"/>
      <p:regular r:id="rId19"/>
    </p:embeddedFont>
    <p:embeddedFont>
      <p:font typeface="Open Sans 1 Bold Italics" charset="1" panose="020B0806030504020204"/>
      <p:regular r:id="rId20"/>
    </p:embeddedFont>
    <p:embeddedFont>
      <p:font typeface="Open Sans 1 Light" charset="1" panose="020B0306030504020204"/>
      <p:regular r:id="rId21"/>
    </p:embeddedFont>
    <p:embeddedFont>
      <p:font typeface="Open Sans 1 Light Italics" charset="1" panose="020B0306030504020204"/>
      <p:regular r:id="rId22"/>
    </p:embeddedFont>
    <p:embeddedFont>
      <p:font typeface="Open Sans 1 Ultra-Bold" charset="1" panose="00000000000000000000"/>
      <p:regular r:id="rId23"/>
    </p:embeddedFont>
    <p:embeddedFont>
      <p:font typeface="Open Sans 1 Ultra-Bold Italics" charset="1" panose="00000000000000000000"/>
      <p:regular r:id="rId24"/>
    </p:embeddedFont>
    <p:embeddedFont>
      <p:font typeface="Open Sans 2" charset="1" panose="00000000000000000000"/>
      <p:regular r:id="rId25"/>
    </p:embeddedFont>
    <p:embeddedFont>
      <p:font typeface="Open Sans 2 Bold" charset="1" panose="00000000000000000000"/>
      <p:regular r:id="rId26"/>
    </p:embeddedFont>
    <p:embeddedFont>
      <p:font typeface="Open Sans 2 Italics" charset="1" panose="00000000000000000000"/>
      <p:regular r:id="rId27"/>
    </p:embeddedFont>
    <p:embeddedFont>
      <p:font typeface="Open Sans 2 Bold Italics" charset="1" panose="00000000000000000000"/>
      <p:regular r:id="rId28"/>
    </p:embeddedFont>
    <p:embeddedFont>
      <p:font typeface="Open Sans 2 Light" charset="1" panose="00000000000000000000"/>
      <p:regular r:id="rId29"/>
    </p:embeddedFont>
    <p:embeddedFont>
      <p:font typeface="Open Sans 2 Light Italics" charset="1" panose="00000000000000000000"/>
      <p:regular r:id="rId30"/>
    </p:embeddedFont>
    <p:embeddedFont>
      <p:font typeface="Open Sans 2 Medium" charset="1" panose="00000000000000000000"/>
      <p:regular r:id="rId31"/>
    </p:embeddedFont>
    <p:embeddedFont>
      <p:font typeface="Open Sans 2 Medium Italics" charset="1" panose="00000000000000000000"/>
      <p:regular r:id="rId32"/>
    </p:embeddedFont>
    <p:embeddedFont>
      <p:font typeface="Open Sans 2 Semi-Bold" charset="1" panose="00000000000000000000"/>
      <p:regular r:id="rId33"/>
    </p:embeddedFont>
    <p:embeddedFont>
      <p:font typeface="Open Sans 2 Semi-Bold Italics" charset="1" panose="00000000000000000000"/>
      <p:regular r:id="rId34"/>
    </p:embeddedFont>
    <p:embeddedFont>
      <p:font typeface="Open Sans 2 Ultra-Bold" charset="1" panose="00000000000000000000"/>
      <p:regular r:id="rId35"/>
    </p:embeddedFont>
    <p:embeddedFont>
      <p:font typeface="Open Sans 2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VAFrZvHw-oA.mp4" Type="http://schemas.openxmlformats.org/officeDocument/2006/relationships/video"/><Relationship Id="rId6" Target="../media/VAFrZvHw-oA.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5.jpeg" Type="http://schemas.openxmlformats.org/officeDocument/2006/relationships/image"/><Relationship Id="rId5" Target="../media/VAFrHpo-qoM.mp4" Type="http://schemas.openxmlformats.org/officeDocument/2006/relationships/video"/><Relationship Id="rId6" Target="../media/VAFrHpo-qoM.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43.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43.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44.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634074" y="1028700"/>
            <a:ext cx="7019852" cy="10123681"/>
            <a:chOff x="0" y="0"/>
            <a:chExt cx="6224905" cy="8977249"/>
          </a:xfrm>
        </p:grpSpPr>
        <p:sp>
          <p:nvSpPr>
            <p:cNvPr name="Freeform 3" id="3"/>
            <p:cNvSpPr/>
            <p:nvPr/>
          </p:nvSpPr>
          <p:spPr>
            <a:xfrm flipH="false" flipV="false" rot="0">
              <a:off x="648843" y="391922"/>
              <a:ext cx="4927219" cy="8193405"/>
            </a:xfrm>
            <a:custGeom>
              <a:avLst/>
              <a:gdLst/>
              <a:ahLst/>
              <a:cxnLst/>
              <a:rect r="r" b="b" t="t" l="l"/>
              <a:pathLst>
                <a:path h="8193405" w="4927219">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2"/>
              <a:stretch>
                <a:fillRect l="-43036" t="0" r="-52500" b="0"/>
              </a:stretch>
            </a:blipFill>
          </p:spPr>
        </p:sp>
        <p:sp>
          <p:nvSpPr>
            <p:cNvPr name="Freeform 4" id="4"/>
            <p:cNvSpPr/>
            <p:nvPr/>
          </p:nvSpPr>
          <p:spPr>
            <a:xfrm flipH="false" flipV="false" rot="0">
              <a:off x="0" y="1397"/>
              <a:ext cx="6224905" cy="8974582"/>
            </a:xfrm>
            <a:custGeom>
              <a:avLst/>
              <a:gdLst/>
              <a:ahLst/>
              <a:cxnLst/>
              <a:rect r="r" b="b" t="t" l="l"/>
              <a:pathLst>
                <a:path h="8974582" w="6224905">
                  <a:moveTo>
                    <a:pt x="4823460" y="1102106"/>
                  </a:moveTo>
                  <a:cubicBezTo>
                    <a:pt x="4356227" y="647573"/>
                    <a:pt x="3732530" y="384683"/>
                    <a:pt x="3112516" y="381000"/>
                  </a:cubicBezTo>
                  <a:lnTo>
                    <a:pt x="3112389" y="381000"/>
                  </a:lnTo>
                  <a:cubicBezTo>
                    <a:pt x="2492248" y="384683"/>
                    <a:pt x="1868678" y="647446"/>
                    <a:pt x="1401445" y="1102106"/>
                  </a:cubicBezTo>
                  <a:cubicBezTo>
                    <a:pt x="918845" y="1571625"/>
                    <a:pt x="648208" y="2187575"/>
                    <a:pt x="639445" y="2836799"/>
                  </a:cubicBezTo>
                  <a:lnTo>
                    <a:pt x="639445" y="8593455"/>
                  </a:lnTo>
                  <a:lnTo>
                    <a:pt x="5585587" y="8593455"/>
                  </a:lnTo>
                  <a:lnTo>
                    <a:pt x="5585587" y="2836672"/>
                  </a:lnTo>
                  <a:cubicBezTo>
                    <a:pt x="5576697" y="2187575"/>
                    <a:pt x="5306060" y="1571498"/>
                    <a:pt x="4823460" y="1102106"/>
                  </a:cubicBezTo>
                  <a:close/>
                  <a:moveTo>
                    <a:pt x="5566537" y="8574405"/>
                  </a:moveTo>
                  <a:lnTo>
                    <a:pt x="658368" y="8574405"/>
                  </a:lnTo>
                  <a:lnTo>
                    <a:pt x="658368" y="2836926"/>
                  </a:lnTo>
                  <a:cubicBezTo>
                    <a:pt x="667131" y="2192909"/>
                    <a:pt x="935736" y="1581658"/>
                    <a:pt x="1414653" y="1115695"/>
                  </a:cubicBezTo>
                  <a:cubicBezTo>
                    <a:pt x="1878457" y="664464"/>
                    <a:pt x="2497201" y="403606"/>
                    <a:pt x="3112389" y="400050"/>
                  </a:cubicBezTo>
                  <a:cubicBezTo>
                    <a:pt x="3727577" y="403733"/>
                    <a:pt x="4346448" y="664591"/>
                    <a:pt x="4810125" y="1115695"/>
                  </a:cubicBezTo>
                  <a:cubicBezTo>
                    <a:pt x="5289042" y="1581658"/>
                    <a:pt x="5557647" y="2192909"/>
                    <a:pt x="5566410" y="2836799"/>
                  </a:cubicBezTo>
                  <a:lnTo>
                    <a:pt x="5566410" y="8574405"/>
                  </a:lnTo>
                  <a:close/>
                  <a:moveTo>
                    <a:pt x="6224905" y="3335147"/>
                  </a:moveTo>
                  <a:cubicBezTo>
                    <a:pt x="6082792" y="3314700"/>
                    <a:pt x="6006973" y="3227705"/>
                    <a:pt x="5966460" y="3137662"/>
                  </a:cubicBezTo>
                  <a:lnTo>
                    <a:pt x="5966460" y="2831465"/>
                  </a:lnTo>
                  <a:cubicBezTo>
                    <a:pt x="5956173" y="2080641"/>
                    <a:pt x="5644642" y="1369441"/>
                    <a:pt x="5089144" y="828929"/>
                  </a:cubicBezTo>
                  <a:cubicBezTo>
                    <a:pt x="4552061" y="306451"/>
                    <a:pt x="3832352" y="4191"/>
                    <a:pt x="3114675" y="0"/>
                  </a:cubicBezTo>
                  <a:lnTo>
                    <a:pt x="3110103" y="0"/>
                  </a:lnTo>
                  <a:cubicBezTo>
                    <a:pt x="2392553" y="4191"/>
                    <a:pt x="1672844" y="306451"/>
                    <a:pt x="1135634" y="828929"/>
                  </a:cubicBezTo>
                  <a:cubicBezTo>
                    <a:pt x="580136" y="1369314"/>
                    <a:pt x="268605" y="2080514"/>
                    <a:pt x="258318" y="2831592"/>
                  </a:cubicBezTo>
                  <a:lnTo>
                    <a:pt x="258318" y="6489573"/>
                  </a:lnTo>
                  <a:cubicBezTo>
                    <a:pt x="217805" y="6579616"/>
                    <a:pt x="141986" y="6666611"/>
                    <a:pt x="0" y="6687058"/>
                  </a:cubicBezTo>
                  <a:cubicBezTo>
                    <a:pt x="142113" y="6707505"/>
                    <a:pt x="217932" y="6794501"/>
                    <a:pt x="258318" y="6884543"/>
                  </a:cubicBezTo>
                  <a:lnTo>
                    <a:pt x="258318" y="8974582"/>
                  </a:lnTo>
                  <a:lnTo>
                    <a:pt x="5966460" y="8974582"/>
                  </a:lnTo>
                  <a:lnTo>
                    <a:pt x="5966460" y="3532759"/>
                  </a:lnTo>
                  <a:cubicBezTo>
                    <a:pt x="6006973" y="3442589"/>
                    <a:pt x="6082792" y="3355594"/>
                    <a:pt x="6224905" y="3335147"/>
                  </a:cubicBezTo>
                  <a:close/>
                  <a:moveTo>
                    <a:pt x="277368" y="8955405"/>
                  </a:moveTo>
                  <a:lnTo>
                    <a:pt x="277368" y="6884416"/>
                  </a:lnTo>
                  <a:cubicBezTo>
                    <a:pt x="317881" y="6794373"/>
                    <a:pt x="393700" y="6707505"/>
                    <a:pt x="535686" y="6687058"/>
                  </a:cubicBezTo>
                  <a:cubicBezTo>
                    <a:pt x="393700" y="6666611"/>
                    <a:pt x="317881" y="6579616"/>
                    <a:pt x="277368" y="6489700"/>
                  </a:cubicBezTo>
                  <a:lnTo>
                    <a:pt x="277368" y="2831846"/>
                  </a:lnTo>
                  <a:cubicBezTo>
                    <a:pt x="287528" y="2086102"/>
                    <a:pt x="597027" y="1379601"/>
                    <a:pt x="1148969" y="842772"/>
                  </a:cubicBezTo>
                  <a:cubicBezTo>
                    <a:pt x="1682623" y="323469"/>
                    <a:pt x="2397506" y="23241"/>
                    <a:pt x="3110230" y="19050"/>
                  </a:cubicBezTo>
                  <a:lnTo>
                    <a:pt x="3114675" y="19050"/>
                  </a:lnTo>
                  <a:cubicBezTo>
                    <a:pt x="3827399" y="23241"/>
                    <a:pt x="4542282" y="323469"/>
                    <a:pt x="5075936" y="842645"/>
                  </a:cubicBezTo>
                  <a:cubicBezTo>
                    <a:pt x="5627878" y="1379601"/>
                    <a:pt x="5937377" y="2085975"/>
                    <a:pt x="5947537" y="2831592"/>
                  </a:cubicBezTo>
                  <a:lnTo>
                    <a:pt x="5947537" y="3137789"/>
                  </a:lnTo>
                  <a:cubicBezTo>
                    <a:pt x="5907024" y="3227705"/>
                    <a:pt x="5831205" y="3314700"/>
                    <a:pt x="5689219" y="3335147"/>
                  </a:cubicBezTo>
                  <a:cubicBezTo>
                    <a:pt x="5831205" y="3355594"/>
                    <a:pt x="5907024" y="3442462"/>
                    <a:pt x="5947537" y="3532505"/>
                  </a:cubicBezTo>
                  <a:lnTo>
                    <a:pt x="5947537" y="8955405"/>
                  </a:lnTo>
                  <a:lnTo>
                    <a:pt x="277368" y="8955405"/>
                  </a:lnTo>
                  <a:close/>
                </a:path>
              </a:pathLst>
            </a:custGeom>
            <a:solidFill>
              <a:srgbClr val="E2C2B8"/>
            </a:solidFill>
          </p:spPr>
        </p:sp>
      </p:grpSp>
      <p:sp>
        <p:nvSpPr>
          <p:cNvPr name="TextBox 5" id="5"/>
          <p:cNvSpPr txBox="true"/>
          <p:nvPr/>
        </p:nvSpPr>
        <p:spPr>
          <a:xfrm rot="0">
            <a:off x="214780" y="4048521"/>
            <a:ext cx="17858439" cy="3416299"/>
          </a:xfrm>
          <a:prstGeom prst="rect">
            <a:avLst/>
          </a:prstGeom>
        </p:spPr>
        <p:txBody>
          <a:bodyPr anchor="t" rtlCol="false" tIns="0" lIns="0" bIns="0" rIns="0">
            <a:spAutoFit/>
          </a:bodyPr>
          <a:lstStyle/>
          <a:p>
            <a:pPr algn="ctr">
              <a:lnSpc>
                <a:spcPts val="28000"/>
              </a:lnSpc>
              <a:spcBef>
                <a:spcPct val="0"/>
              </a:spcBef>
            </a:pPr>
            <a:r>
              <a:rPr lang="en-US" sz="20000">
                <a:solidFill>
                  <a:srgbClr val="7D331F"/>
                </a:solidFill>
                <a:latin typeface="Moontime"/>
              </a:rPr>
              <a:t>CLASSICAL BALLET</a:t>
            </a:r>
          </a:p>
        </p:txBody>
      </p:sp>
      <p:sp>
        <p:nvSpPr>
          <p:cNvPr name="TextBox 6" id="6"/>
          <p:cNvSpPr txBox="true"/>
          <p:nvPr/>
        </p:nvSpPr>
        <p:spPr>
          <a:xfrm rot="0">
            <a:off x="2309586" y="7247650"/>
            <a:ext cx="13668829" cy="396240"/>
          </a:xfrm>
          <a:prstGeom prst="rect">
            <a:avLst/>
          </a:prstGeom>
        </p:spPr>
        <p:txBody>
          <a:bodyPr anchor="t" rtlCol="false" tIns="0" lIns="0" bIns="0" rIns="0">
            <a:spAutoFit/>
          </a:bodyPr>
          <a:lstStyle/>
          <a:p>
            <a:pPr algn="ctr">
              <a:lnSpc>
                <a:spcPts val="3360"/>
              </a:lnSpc>
              <a:spcBef>
                <a:spcPct val="0"/>
              </a:spcBef>
            </a:pPr>
            <a:r>
              <a:rPr lang="en-US" sz="2400" spc="1920">
                <a:solidFill>
                  <a:srgbClr val="7D331F"/>
                </a:solidFill>
                <a:latin typeface="Open Sans 1"/>
              </a:rPr>
              <a:t>WEEK 16</a:t>
            </a:r>
          </a:p>
        </p:txBody>
      </p:sp>
      <p:sp>
        <p:nvSpPr>
          <p:cNvPr name="Freeform 7" id="7"/>
          <p:cNvSpPr/>
          <p:nvPr/>
        </p:nvSpPr>
        <p:spPr>
          <a:xfrm flipH="false" flipV="false" rot="0">
            <a:off x="13494487"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C2B8"/>
        </a:solidFill>
      </p:bgPr>
    </p:bg>
    <p:spTree>
      <p:nvGrpSpPr>
        <p:cNvPr id="1" name=""/>
        <p:cNvGrpSpPr/>
        <p:nvPr/>
      </p:nvGrpSpPr>
      <p:grpSpPr>
        <a:xfrm>
          <a:off x="0" y="0"/>
          <a:ext cx="0" cy="0"/>
          <a:chOff x="0" y="0"/>
          <a:chExt cx="0" cy="0"/>
        </a:xfrm>
      </p:grpSpPr>
      <p:grpSp>
        <p:nvGrpSpPr>
          <p:cNvPr name="Group 2" id="2"/>
          <p:cNvGrpSpPr/>
          <p:nvPr/>
        </p:nvGrpSpPr>
        <p:grpSpPr>
          <a:xfrm rot="0">
            <a:off x="1620292" y="2556802"/>
            <a:ext cx="15047416" cy="7147429"/>
            <a:chOff x="0" y="0"/>
            <a:chExt cx="5090114" cy="2417772"/>
          </a:xfrm>
        </p:grpSpPr>
        <p:sp>
          <p:nvSpPr>
            <p:cNvPr name="Freeform 3" id="3"/>
            <p:cNvSpPr/>
            <p:nvPr/>
          </p:nvSpPr>
          <p:spPr>
            <a:xfrm flipH="false" flipV="false" rot="0">
              <a:off x="0" y="0"/>
              <a:ext cx="5090113" cy="2417772"/>
            </a:xfrm>
            <a:custGeom>
              <a:avLst/>
              <a:gdLst/>
              <a:ahLst/>
              <a:cxnLst/>
              <a:rect r="r" b="b" t="t" l="l"/>
              <a:pathLst>
                <a:path h="2417772" w="5090113">
                  <a:moveTo>
                    <a:pt x="0" y="0"/>
                  </a:moveTo>
                  <a:lnTo>
                    <a:pt x="5090113" y="0"/>
                  </a:lnTo>
                  <a:lnTo>
                    <a:pt x="5090113" y="2417772"/>
                  </a:lnTo>
                  <a:lnTo>
                    <a:pt x="0" y="2417772"/>
                  </a:lnTo>
                  <a:close/>
                </a:path>
              </a:pathLst>
            </a:custGeom>
            <a:solidFill>
              <a:srgbClr val="F1E6E4"/>
            </a:solidFill>
          </p:spPr>
        </p:sp>
      </p:grpSp>
      <p:sp>
        <p:nvSpPr>
          <p:cNvPr name="Freeform 4" id="4"/>
          <p:cNvSpPr/>
          <p:nvPr/>
        </p:nvSpPr>
        <p:spPr>
          <a:xfrm flipH="false" flipV="false" rot="0">
            <a:off x="14759836"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528164"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0326" r="0" b="10326"/>
          <a:stretch>
            <a:fillRect/>
          </a:stretch>
        </p:blipFill>
        <p:spPr>
          <a:xfrm flipH="false" flipV="false" rot="0">
            <a:off x="2129315" y="2847127"/>
            <a:ext cx="14106098" cy="6295958"/>
          </a:xfrm>
          <a:prstGeom prst="rect">
            <a:avLst/>
          </a:prstGeom>
        </p:spPr>
      </p:pic>
      <p:sp>
        <p:nvSpPr>
          <p:cNvPr name="TextBox 7" id="7"/>
          <p:cNvSpPr txBox="true"/>
          <p:nvPr/>
        </p:nvSpPr>
        <p:spPr>
          <a:xfrm rot="0">
            <a:off x="5148517" y="559537"/>
            <a:ext cx="8347500" cy="1533525"/>
          </a:xfrm>
          <a:prstGeom prst="rect">
            <a:avLst/>
          </a:prstGeom>
        </p:spPr>
        <p:txBody>
          <a:bodyPr anchor="t" rtlCol="false" tIns="0" lIns="0" bIns="0" rIns="0">
            <a:spAutoFit/>
          </a:bodyPr>
          <a:lstStyle/>
          <a:p>
            <a:pPr>
              <a:lnSpc>
                <a:spcPts val="12599"/>
              </a:lnSpc>
              <a:spcBef>
                <a:spcPct val="0"/>
              </a:spcBef>
            </a:pPr>
            <a:r>
              <a:rPr lang="en-US" sz="9000">
                <a:solidFill>
                  <a:srgbClr val="7D331F"/>
                </a:solidFill>
                <a:latin typeface="Playfair Display Heavy"/>
              </a:rPr>
              <a:t>Example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C2B8"/>
        </a:solidFill>
      </p:bgPr>
    </p:bg>
    <p:spTree>
      <p:nvGrpSpPr>
        <p:cNvPr id="1" name=""/>
        <p:cNvGrpSpPr/>
        <p:nvPr/>
      </p:nvGrpSpPr>
      <p:grpSpPr>
        <a:xfrm>
          <a:off x="0" y="0"/>
          <a:ext cx="0" cy="0"/>
          <a:chOff x="0" y="0"/>
          <a:chExt cx="0" cy="0"/>
        </a:xfrm>
      </p:grpSpPr>
      <p:grpSp>
        <p:nvGrpSpPr>
          <p:cNvPr name="Group 2" id="2"/>
          <p:cNvGrpSpPr/>
          <p:nvPr/>
        </p:nvGrpSpPr>
        <p:grpSpPr>
          <a:xfrm rot="0">
            <a:off x="1620292" y="2556802"/>
            <a:ext cx="15047416" cy="7147429"/>
            <a:chOff x="0" y="0"/>
            <a:chExt cx="5090114" cy="2417772"/>
          </a:xfrm>
        </p:grpSpPr>
        <p:sp>
          <p:nvSpPr>
            <p:cNvPr name="Freeform 3" id="3"/>
            <p:cNvSpPr/>
            <p:nvPr/>
          </p:nvSpPr>
          <p:spPr>
            <a:xfrm flipH="false" flipV="false" rot="0">
              <a:off x="0" y="0"/>
              <a:ext cx="5090113" cy="2417772"/>
            </a:xfrm>
            <a:custGeom>
              <a:avLst/>
              <a:gdLst/>
              <a:ahLst/>
              <a:cxnLst/>
              <a:rect r="r" b="b" t="t" l="l"/>
              <a:pathLst>
                <a:path h="2417772" w="5090113">
                  <a:moveTo>
                    <a:pt x="0" y="0"/>
                  </a:moveTo>
                  <a:lnTo>
                    <a:pt x="5090113" y="0"/>
                  </a:lnTo>
                  <a:lnTo>
                    <a:pt x="5090113" y="2417772"/>
                  </a:lnTo>
                  <a:lnTo>
                    <a:pt x="0" y="2417772"/>
                  </a:lnTo>
                  <a:close/>
                </a:path>
              </a:pathLst>
            </a:custGeom>
            <a:solidFill>
              <a:srgbClr val="F1E6E4"/>
            </a:solidFill>
          </p:spPr>
        </p:sp>
      </p:grpSp>
      <p:sp>
        <p:nvSpPr>
          <p:cNvPr name="Freeform 4" id="4"/>
          <p:cNvSpPr/>
          <p:nvPr/>
        </p:nvSpPr>
        <p:spPr>
          <a:xfrm flipH="false" flipV="false" rot="0">
            <a:off x="14759836"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528164"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8341" r="0" b="8341"/>
          <a:stretch>
            <a:fillRect/>
          </a:stretch>
        </p:blipFill>
        <p:spPr>
          <a:xfrm flipH="false" flipV="false" rot="0">
            <a:off x="2613275" y="2986273"/>
            <a:ext cx="13417985" cy="6288486"/>
          </a:xfrm>
          <a:prstGeom prst="rect">
            <a:avLst/>
          </a:prstGeom>
        </p:spPr>
      </p:pic>
      <p:sp>
        <p:nvSpPr>
          <p:cNvPr name="TextBox 7" id="7"/>
          <p:cNvSpPr txBox="true"/>
          <p:nvPr/>
        </p:nvSpPr>
        <p:spPr>
          <a:xfrm rot="0">
            <a:off x="5148517" y="559537"/>
            <a:ext cx="8347500" cy="1533525"/>
          </a:xfrm>
          <a:prstGeom prst="rect">
            <a:avLst/>
          </a:prstGeom>
        </p:spPr>
        <p:txBody>
          <a:bodyPr anchor="t" rtlCol="false" tIns="0" lIns="0" bIns="0" rIns="0">
            <a:spAutoFit/>
          </a:bodyPr>
          <a:lstStyle/>
          <a:p>
            <a:pPr>
              <a:lnSpc>
                <a:spcPts val="12599"/>
              </a:lnSpc>
              <a:spcBef>
                <a:spcPct val="0"/>
              </a:spcBef>
            </a:pPr>
            <a:r>
              <a:rPr lang="en-US" sz="9000">
                <a:solidFill>
                  <a:srgbClr val="7D331F"/>
                </a:solidFill>
                <a:latin typeface="Playfair Display Heavy"/>
              </a:rPr>
              <a:t>Example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grpSp>
        <p:nvGrpSpPr>
          <p:cNvPr name="Group 5" id="5"/>
          <p:cNvGrpSpPr>
            <a:grpSpLocks noChangeAspect="true"/>
          </p:cNvGrpSpPr>
          <p:nvPr/>
        </p:nvGrpSpPr>
        <p:grpSpPr>
          <a:xfrm rot="0">
            <a:off x="15157504" y="303553"/>
            <a:ext cx="2849238" cy="7308657"/>
            <a:chOff x="0" y="0"/>
            <a:chExt cx="2447290" cy="6277610"/>
          </a:xfrm>
        </p:grpSpPr>
        <p:sp>
          <p:nvSpPr>
            <p:cNvPr name="Freeform 6" id="6"/>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2"/>
              <a:stretch>
                <a:fillRect l="-151315" t="0" r="-153622" b="0"/>
              </a:stretch>
            </a:blipFill>
          </p:spPr>
        </p:sp>
      </p:grpSp>
      <p:grpSp>
        <p:nvGrpSpPr>
          <p:cNvPr name="Group 7" id="7"/>
          <p:cNvGrpSpPr>
            <a:grpSpLocks noChangeAspect="true"/>
          </p:cNvGrpSpPr>
          <p:nvPr/>
        </p:nvGrpSpPr>
        <p:grpSpPr>
          <a:xfrm rot="0">
            <a:off x="11917741" y="1983152"/>
            <a:ext cx="2849238" cy="7308657"/>
            <a:chOff x="0" y="0"/>
            <a:chExt cx="2447290" cy="6277610"/>
          </a:xfrm>
        </p:grpSpPr>
        <p:sp>
          <p:nvSpPr>
            <p:cNvPr name="Freeform 8" id="8"/>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3"/>
              <a:stretch>
                <a:fillRect l="-80453" t="0" r="-38927" b="0"/>
              </a:stretch>
            </a:blipFill>
          </p:spPr>
        </p:sp>
      </p:grpSp>
      <p:sp>
        <p:nvSpPr>
          <p:cNvPr name="Freeform 9" id="9"/>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343178" y="2853607"/>
            <a:ext cx="4237361" cy="4096080"/>
          </a:xfrm>
          <a:prstGeom prst="rect">
            <a:avLst/>
          </a:prstGeom>
        </p:spPr>
        <p:txBody>
          <a:bodyPr anchor="t" rtlCol="false" tIns="0" lIns="0" bIns="0" rIns="0">
            <a:spAutoFit/>
          </a:bodyPr>
          <a:lstStyle/>
          <a:p>
            <a:pPr>
              <a:lnSpc>
                <a:spcPts val="3656"/>
              </a:lnSpc>
              <a:spcBef>
                <a:spcPct val="0"/>
              </a:spcBef>
            </a:pPr>
            <a:r>
              <a:rPr lang="en-US" sz="2611">
                <a:solidFill>
                  <a:srgbClr val="7D331F"/>
                </a:solidFill>
                <a:latin typeface="Playfair Display"/>
              </a:rPr>
              <a:t>(Correct Weight Placement)  mastering the right balance falls into place with having the correct posture. The two skills work together and enable you to have a strong core stability, allowing balancing to be effortless.</a:t>
            </a:r>
          </a:p>
        </p:txBody>
      </p:sp>
      <p:sp>
        <p:nvSpPr>
          <p:cNvPr name="TextBox 11" id="11"/>
          <p:cNvSpPr txBox="true"/>
          <p:nvPr/>
        </p:nvSpPr>
        <p:spPr>
          <a:xfrm rot="0">
            <a:off x="1992706" y="428942"/>
            <a:ext cx="6292043" cy="1085215"/>
          </a:xfrm>
          <a:prstGeom prst="rect">
            <a:avLst/>
          </a:prstGeom>
        </p:spPr>
        <p:txBody>
          <a:bodyPr anchor="t" rtlCol="false" tIns="0" lIns="0" bIns="0" rIns="0">
            <a:spAutoFit/>
          </a:bodyPr>
          <a:lstStyle/>
          <a:p>
            <a:pPr>
              <a:lnSpc>
                <a:spcPts val="8959"/>
              </a:lnSpc>
              <a:spcBef>
                <a:spcPct val="0"/>
              </a:spcBef>
            </a:pPr>
            <a:r>
              <a:rPr lang="en-US" sz="6399">
                <a:solidFill>
                  <a:srgbClr val="7D331F"/>
                </a:solidFill>
                <a:latin typeface="Playfair Display Heavy Italics"/>
              </a:rPr>
              <a:t>Movement skills</a:t>
            </a:r>
          </a:p>
        </p:txBody>
      </p:sp>
      <p:sp>
        <p:nvSpPr>
          <p:cNvPr name="TextBox 12" id="12"/>
          <p:cNvSpPr txBox="true"/>
          <p:nvPr/>
        </p:nvSpPr>
        <p:spPr>
          <a:xfrm rot="0">
            <a:off x="608343" y="2325965"/>
            <a:ext cx="4419920" cy="422276"/>
          </a:xfrm>
          <a:prstGeom prst="rect">
            <a:avLst/>
          </a:prstGeom>
        </p:spPr>
        <p:txBody>
          <a:bodyPr anchor="t" rtlCol="false" tIns="0" lIns="0" bIns="0" rIns="0">
            <a:spAutoFit/>
          </a:bodyPr>
          <a:lstStyle/>
          <a:p>
            <a:pPr marL="539745" indent="-269872" lvl="1">
              <a:lnSpc>
                <a:spcPts val="3499"/>
              </a:lnSpc>
              <a:spcBef>
                <a:spcPct val="0"/>
              </a:spcBef>
              <a:buFont typeface="Arial"/>
              <a:buChar char="•"/>
            </a:pPr>
            <a:r>
              <a:rPr lang="en-US" sz="2499">
                <a:solidFill>
                  <a:srgbClr val="7D331F"/>
                </a:solidFill>
                <a:latin typeface="Open Sans 1 Bold"/>
              </a:rPr>
              <a:t>BODY POSTURE</a:t>
            </a:r>
          </a:p>
        </p:txBody>
      </p:sp>
      <p:sp>
        <p:nvSpPr>
          <p:cNvPr name="TextBox 13" id="13"/>
          <p:cNvSpPr txBox="true"/>
          <p:nvPr/>
        </p:nvSpPr>
        <p:spPr>
          <a:xfrm rot="0">
            <a:off x="6343178" y="2214963"/>
            <a:ext cx="4419920" cy="422276"/>
          </a:xfrm>
          <a:prstGeom prst="rect">
            <a:avLst/>
          </a:prstGeom>
        </p:spPr>
        <p:txBody>
          <a:bodyPr anchor="t" rtlCol="false" tIns="0" lIns="0" bIns="0" rIns="0">
            <a:spAutoFit/>
          </a:bodyPr>
          <a:lstStyle/>
          <a:p>
            <a:pPr marL="539745" indent="-269872" lvl="1">
              <a:lnSpc>
                <a:spcPts val="3499"/>
              </a:lnSpc>
              <a:buFont typeface="Arial"/>
              <a:buChar char="•"/>
            </a:pPr>
            <a:r>
              <a:rPr lang="en-US" sz="2499">
                <a:solidFill>
                  <a:srgbClr val="7D331F"/>
                </a:solidFill>
                <a:latin typeface="Open Sans 1 Bold"/>
              </a:rPr>
              <a:t>BALANCE</a:t>
            </a:r>
          </a:p>
        </p:txBody>
      </p:sp>
      <p:sp>
        <p:nvSpPr>
          <p:cNvPr name="TextBox 14" id="14"/>
          <p:cNvSpPr txBox="true"/>
          <p:nvPr/>
        </p:nvSpPr>
        <p:spPr>
          <a:xfrm rot="0">
            <a:off x="608343" y="2844082"/>
            <a:ext cx="5304390" cy="6057288"/>
          </a:xfrm>
          <a:prstGeom prst="rect">
            <a:avLst/>
          </a:prstGeom>
        </p:spPr>
        <p:txBody>
          <a:bodyPr anchor="t" rtlCol="false" tIns="0" lIns="0" bIns="0" rIns="0">
            <a:spAutoFit/>
          </a:bodyPr>
          <a:lstStyle/>
          <a:p>
            <a:pPr marL="0" indent="0" lvl="0">
              <a:lnSpc>
                <a:spcPts val="3708"/>
              </a:lnSpc>
              <a:spcBef>
                <a:spcPct val="0"/>
              </a:spcBef>
            </a:pPr>
            <a:r>
              <a:rPr lang="en-US" sz="2649" strike="noStrike" u="none">
                <a:solidFill>
                  <a:srgbClr val="7D331F"/>
                </a:solidFill>
                <a:latin typeface="Playfair Display"/>
              </a:rPr>
              <a:t>(Alignment of spines) It is a crucial part of  training and not only affects every movement or step you take in ballet, but it also helps form the right muscles for your body.</a:t>
            </a:r>
          </a:p>
          <a:p>
            <a:pPr marL="0" indent="0" lvl="0">
              <a:lnSpc>
                <a:spcPts val="3708"/>
              </a:lnSpc>
              <a:spcBef>
                <a:spcPct val="0"/>
              </a:spcBef>
            </a:pPr>
            <a:r>
              <a:rPr lang="en-US" sz="2649" strike="noStrike" u="none">
                <a:solidFill>
                  <a:srgbClr val="7D331F"/>
                </a:solidFill>
                <a:latin typeface="Playfair Display"/>
              </a:rPr>
              <a:t>Even the tiniest adjustments, such as tilting your pelvis or having your weight backwards, can absolutely prevent you from mastering a step. In ballet, it is the small details which matter the most.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grpSp>
        <p:nvGrpSpPr>
          <p:cNvPr name="Group 5" id="5"/>
          <p:cNvGrpSpPr>
            <a:grpSpLocks noChangeAspect="true"/>
          </p:cNvGrpSpPr>
          <p:nvPr/>
        </p:nvGrpSpPr>
        <p:grpSpPr>
          <a:xfrm rot="0">
            <a:off x="15157504" y="303553"/>
            <a:ext cx="2849238" cy="7308657"/>
            <a:chOff x="0" y="0"/>
            <a:chExt cx="2447290" cy="6277610"/>
          </a:xfrm>
        </p:grpSpPr>
        <p:sp>
          <p:nvSpPr>
            <p:cNvPr name="Freeform 6" id="6"/>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2"/>
              <a:stretch>
                <a:fillRect l="-151315" t="0" r="-153622" b="0"/>
              </a:stretch>
            </a:blipFill>
          </p:spPr>
        </p:sp>
      </p:grpSp>
      <p:grpSp>
        <p:nvGrpSpPr>
          <p:cNvPr name="Group 7" id="7"/>
          <p:cNvGrpSpPr>
            <a:grpSpLocks noChangeAspect="true"/>
          </p:cNvGrpSpPr>
          <p:nvPr/>
        </p:nvGrpSpPr>
        <p:grpSpPr>
          <a:xfrm rot="0">
            <a:off x="11917741" y="1983152"/>
            <a:ext cx="2849238" cy="7308657"/>
            <a:chOff x="0" y="0"/>
            <a:chExt cx="2447290" cy="6277610"/>
          </a:xfrm>
        </p:grpSpPr>
        <p:sp>
          <p:nvSpPr>
            <p:cNvPr name="Freeform 8" id="8"/>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3"/>
              <a:stretch>
                <a:fillRect l="-80453" t="0" r="-38927" b="0"/>
              </a:stretch>
            </a:blipFill>
          </p:spPr>
        </p:sp>
      </p:grpSp>
      <p:sp>
        <p:nvSpPr>
          <p:cNvPr name="Freeform 9" id="9"/>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92706" y="428942"/>
            <a:ext cx="6292043" cy="1085215"/>
          </a:xfrm>
          <a:prstGeom prst="rect">
            <a:avLst/>
          </a:prstGeom>
        </p:spPr>
        <p:txBody>
          <a:bodyPr anchor="t" rtlCol="false" tIns="0" lIns="0" bIns="0" rIns="0">
            <a:spAutoFit/>
          </a:bodyPr>
          <a:lstStyle/>
          <a:p>
            <a:pPr>
              <a:lnSpc>
                <a:spcPts val="8959"/>
              </a:lnSpc>
              <a:spcBef>
                <a:spcPct val="0"/>
              </a:spcBef>
            </a:pPr>
            <a:r>
              <a:rPr lang="en-US" sz="6399">
                <a:solidFill>
                  <a:srgbClr val="7D331F"/>
                </a:solidFill>
                <a:latin typeface="Playfair Display Heavy Italics"/>
              </a:rPr>
              <a:t>Movement skills</a:t>
            </a:r>
          </a:p>
        </p:txBody>
      </p:sp>
      <p:sp>
        <p:nvSpPr>
          <p:cNvPr name="TextBox 11" id="11"/>
          <p:cNvSpPr txBox="true"/>
          <p:nvPr/>
        </p:nvSpPr>
        <p:spPr>
          <a:xfrm rot="0">
            <a:off x="913171" y="2287342"/>
            <a:ext cx="2498824" cy="4222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7D331F"/>
                </a:solidFill>
                <a:latin typeface="Open Sans 2 Ultra-Bold"/>
              </a:rPr>
              <a:t>ALIGNMENT</a:t>
            </a:r>
          </a:p>
        </p:txBody>
      </p:sp>
      <p:sp>
        <p:nvSpPr>
          <p:cNvPr name="TextBox 12" id="12"/>
          <p:cNvSpPr txBox="true"/>
          <p:nvPr/>
        </p:nvSpPr>
        <p:spPr>
          <a:xfrm rot="0">
            <a:off x="913171" y="2931867"/>
            <a:ext cx="4703068" cy="5020166"/>
          </a:xfrm>
          <a:prstGeom prst="rect">
            <a:avLst/>
          </a:prstGeom>
        </p:spPr>
        <p:txBody>
          <a:bodyPr anchor="t" rtlCol="false" tIns="0" lIns="0" bIns="0" rIns="0">
            <a:spAutoFit/>
          </a:bodyPr>
          <a:lstStyle/>
          <a:p>
            <a:pPr marL="0" indent="0" lvl="0">
              <a:lnSpc>
                <a:spcPts val="3647"/>
              </a:lnSpc>
              <a:spcBef>
                <a:spcPct val="0"/>
              </a:spcBef>
            </a:pPr>
            <a:r>
              <a:rPr lang="en-US" sz="2605" strike="noStrike" u="none">
                <a:solidFill>
                  <a:srgbClr val="7D331F"/>
                </a:solidFill>
                <a:latin typeface="Open Sans 2"/>
              </a:rPr>
              <a:t>(Having two body parts being in a line with each other) is one of the key elements in a ballet dance lesson to make sure your overall technique is clean and precise.</a:t>
            </a:r>
          </a:p>
          <a:p>
            <a:pPr marL="0" indent="0" lvl="0">
              <a:lnSpc>
                <a:spcPts val="3647"/>
              </a:lnSpc>
              <a:spcBef>
                <a:spcPct val="0"/>
              </a:spcBef>
            </a:pPr>
            <a:r>
              <a:rPr lang="en-US" sz="2605" strike="noStrike" u="none">
                <a:solidFill>
                  <a:srgbClr val="7D331F"/>
                </a:solidFill>
                <a:latin typeface="Open Sans 2"/>
              </a:rPr>
              <a:t>This would mean having the knees over the toes when in a demi plie, or keeping the leg in front of you when in a tendu devant.</a:t>
            </a:r>
          </a:p>
        </p:txBody>
      </p:sp>
      <p:sp>
        <p:nvSpPr>
          <p:cNvPr name="TextBox 13" id="13"/>
          <p:cNvSpPr txBox="true"/>
          <p:nvPr/>
        </p:nvSpPr>
        <p:spPr>
          <a:xfrm rot="0">
            <a:off x="6463963" y="2287342"/>
            <a:ext cx="2117824" cy="4222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7D331F"/>
                </a:solidFill>
                <a:latin typeface="Open Sans 2 Ultra-Bold"/>
              </a:rPr>
              <a:t>MOBILITY</a:t>
            </a:r>
          </a:p>
        </p:txBody>
      </p:sp>
      <p:sp>
        <p:nvSpPr>
          <p:cNvPr name="TextBox 14" id="14"/>
          <p:cNvSpPr txBox="true"/>
          <p:nvPr/>
        </p:nvSpPr>
        <p:spPr>
          <a:xfrm rot="0">
            <a:off x="6463963" y="2925483"/>
            <a:ext cx="4619408" cy="4835400"/>
          </a:xfrm>
          <a:prstGeom prst="rect">
            <a:avLst/>
          </a:prstGeom>
        </p:spPr>
        <p:txBody>
          <a:bodyPr anchor="t" rtlCol="false" tIns="0" lIns="0" bIns="0" rIns="0">
            <a:spAutoFit/>
          </a:bodyPr>
          <a:lstStyle/>
          <a:p>
            <a:pPr marL="0" indent="0" lvl="0">
              <a:lnSpc>
                <a:spcPts val="3856"/>
              </a:lnSpc>
              <a:spcBef>
                <a:spcPct val="0"/>
              </a:spcBef>
            </a:pPr>
            <a:r>
              <a:rPr lang="en-US" sz="2754" strike="noStrike" u="none">
                <a:solidFill>
                  <a:srgbClr val="7D331F"/>
                </a:solidFill>
                <a:latin typeface="Open Sans 2"/>
              </a:rPr>
              <a:t>(The ability to move or be moved freely and easily) Every dancer tends to have very mobile joints in the feet, ankles and  hip joint. With all the training that you do, your body naturally become very versatile and you can adjust to all sorts of positions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grpSp>
        <p:nvGrpSpPr>
          <p:cNvPr name="Group 5" id="5"/>
          <p:cNvGrpSpPr>
            <a:grpSpLocks noChangeAspect="true"/>
          </p:cNvGrpSpPr>
          <p:nvPr/>
        </p:nvGrpSpPr>
        <p:grpSpPr>
          <a:xfrm rot="0">
            <a:off x="15157504" y="303553"/>
            <a:ext cx="2849238" cy="7308657"/>
            <a:chOff x="0" y="0"/>
            <a:chExt cx="2447290" cy="6277610"/>
          </a:xfrm>
        </p:grpSpPr>
        <p:sp>
          <p:nvSpPr>
            <p:cNvPr name="Freeform 6" id="6"/>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2"/>
              <a:stretch>
                <a:fillRect l="-151315" t="0" r="-153622" b="0"/>
              </a:stretch>
            </a:blipFill>
          </p:spPr>
        </p:sp>
      </p:grpSp>
      <p:grpSp>
        <p:nvGrpSpPr>
          <p:cNvPr name="Group 7" id="7"/>
          <p:cNvGrpSpPr>
            <a:grpSpLocks noChangeAspect="true"/>
          </p:cNvGrpSpPr>
          <p:nvPr/>
        </p:nvGrpSpPr>
        <p:grpSpPr>
          <a:xfrm rot="0">
            <a:off x="11917741" y="1802100"/>
            <a:ext cx="2849238" cy="7308657"/>
            <a:chOff x="0" y="0"/>
            <a:chExt cx="2447290" cy="6277610"/>
          </a:xfrm>
        </p:grpSpPr>
        <p:sp>
          <p:nvSpPr>
            <p:cNvPr name="Freeform 8" id="8"/>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3"/>
              <a:stretch>
                <a:fillRect l="-80453" t="0" r="-38927" b="0"/>
              </a:stretch>
            </a:blipFill>
          </p:spPr>
        </p:sp>
      </p:grpSp>
      <p:sp>
        <p:nvSpPr>
          <p:cNvPr name="Freeform 9" id="9"/>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92706" y="428942"/>
            <a:ext cx="6292043" cy="1085215"/>
          </a:xfrm>
          <a:prstGeom prst="rect">
            <a:avLst/>
          </a:prstGeom>
        </p:spPr>
        <p:txBody>
          <a:bodyPr anchor="t" rtlCol="false" tIns="0" lIns="0" bIns="0" rIns="0">
            <a:spAutoFit/>
          </a:bodyPr>
          <a:lstStyle/>
          <a:p>
            <a:pPr>
              <a:lnSpc>
                <a:spcPts val="8959"/>
              </a:lnSpc>
              <a:spcBef>
                <a:spcPct val="0"/>
              </a:spcBef>
            </a:pPr>
            <a:r>
              <a:rPr lang="en-US" sz="6399">
                <a:solidFill>
                  <a:srgbClr val="7D331F"/>
                </a:solidFill>
                <a:latin typeface="Playfair Display Heavy Italics"/>
              </a:rPr>
              <a:t>Movement skills</a:t>
            </a:r>
          </a:p>
        </p:txBody>
      </p:sp>
      <p:sp>
        <p:nvSpPr>
          <p:cNvPr name="TextBox 11" id="11"/>
          <p:cNvSpPr txBox="true"/>
          <p:nvPr/>
        </p:nvSpPr>
        <p:spPr>
          <a:xfrm rot="0">
            <a:off x="6563973" y="2475496"/>
            <a:ext cx="2230189" cy="4222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7D331F"/>
                </a:solidFill>
                <a:latin typeface="Open Sans 2 Ultra-Bold"/>
              </a:rPr>
              <a:t>STRENGTH</a:t>
            </a:r>
          </a:p>
        </p:txBody>
      </p:sp>
      <p:sp>
        <p:nvSpPr>
          <p:cNvPr name="TextBox 12" id="12"/>
          <p:cNvSpPr txBox="true"/>
          <p:nvPr/>
        </p:nvSpPr>
        <p:spPr>
          <a:xfrm rot="0">
            <a:off x="6563973" y="3018117"/>
            <a:ext cx="4963243" cy="4349556"/>
          </a:xfrm>
          <a:prstGeom prst="rect">
            <a:avLst/>
          </a:prstGeom>
        </p:spPr>
        <p:txBody>
          <a:bodyPr anchor="t" rtlCol="false" tIns="0" lIns="0" bIns="0" rIns="0">
            <a:spAutoFit/>
          </a:bodyPr>
          <a:lstStyle/>
          <a:p>
            <a:pPr marL="0" indent="0" lvl="0">
              <a:lnSpc>
                <a:spcPts val="3860"/>
              </a:lnSpc>
              <a:spcBef>
                <a:spcPct val="0"/>
              </a:spcBef>
            </a:pPr>
            <a:r>
              <a:rPr lang="en-US" sz="2757" strike="noStrike" u="none">
                <a:solidFill>
                  <a:srgbClr val="7D331F"/>
                </a:solidFill>
                <a:latin typeface="Open Sans 2"/>
              </a:rPr>
              <a:t>(Physical power and energy) Being strong and having strength is something you can't just pull off in one ballet dance lesson. It isn't just the number of repetitions that increase the strength but the high loads, such as holding the leg in extension.</a:t>
            </a:r>
          </a:p>
        </p:txBody>
      </p:sp>
      <p:sp>
        <p:nvSpPr>
          <p:cNvPr name="TextBox 13" id="13"/>
          <p:cNvSpPr txBox="true"/>
          <p:nvPr/>
        </p:nvSpPr>
        <p:spPr>
          <a:xfrm rot="0">
            <a:off x="829393" y="2475496"/>
            <a:ext cx="3304580" cy="4222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7D331F"/>
                </a:solidFill>
                <a:latin typeface="Open Sans 2 Ultra-Bold"/>
              </a:rPr>
              <a:t>CO- ORDINATION</a:t>
            </a:r>
          </a:p>
        </p:txBody>
      </p:sp>
      <p:sp>
        <p:nvSpPr>
          <p:cNvPr name="TextBox 14" id="14"/>
          <p:cNvSpPr txBox="true"/>
          <p:nvPr/>
        </p:nvSpPr>
        <p:spPr>
          <a:xfrm rot="0">
            <a:off x="829393" y="3018117"/>
            <a:ext cx="4899656" cy="4349556"/>
          </a:xfrm>
          <a:prstGeom prst="rect">
            <a:avLst/>
          </a:prstGeom>
        </p:spPr>
        <p:txBody>
          <a:bodyPr anchor="t" rtlCol="false" tIns="0" lIns="0" bIns="0" rIns="0">
            <a:spAutoFit/>
          </a:bodyPr>
          <a:lstStyle/>
          <a:p>
            <a:pPr marL="0" indent="0" lvl="0">
              <a:lnSpc>
                <a:spcPts val="3860"/>
              </a:lnSpc>
              <a:spcBef>
                <a:spcPct val="0"/>
              </a:spcBef>
            </a:pPr>
            <a:r>
              <a:rPr lang="en-US" sz="2757" strike="noStrike" u="none">
                <a:solidFill>
                  <a:srgbClr val="7D331F"/>
                </a:solidFill>
                <a:latin typeface="Open Sans 2"/>
              </a:rPr>
              <a:t>(When the body does two things at once)  s important to every dancer, no matter what stage you are at. If you have the right sense of co-ordination, it will allow each movement to be easier and it helps secure those challenging steps.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grpSp>
        <p:nvGrpSpPr>
          <p:cNvPr name="Group 5" id="5"/>
          <p:cNvGrpSpPr>
            <a:grpSpLocks noChangeAspect="true"/>
          </p:cNvGrpSpPr>
          <p:nvPr/>
        </p:nvGrpSpPr>
        <p:grpSpPr>
          <a:xfrm rot="0">
            <a:off x="15157504" y="303553"/>
            <a:ext cx="2849238" cy="7308657"/>
            <a:chOff x="0" y="0"/>
            <a:chExt cx="2447290" cy="6277610"/>
          </a:xfrm>
        </p:grpSpPr>
        <p:sp>
          <p:nvSpPr>
            <p:cNvPr name="Freeform 6" id="6"/>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2"/>
              <a:stretch>
                <a:fillRect l="-151315" t="0" r="-153622" b="0"/>
              </a:stretch>
            </a:blipFill>
          </p:spPr>
        </p:sp>
      </p:grpSp>
      <p:grpSp>
        <p:nvGrpSpPr>
          <p:cNvPr name="Group 7" id="7"/>
          <p:cNvGrpSpPr>
            <a:grpSpLocks noChangeAspect="true"/>
          </p:cNvGrpSpPr>
          <p:nvPr/>
        </p:nvGrpSpPr>
        <p:grpSpPr>
          <a:xfrm rot="0">
            <a:off x="11917741" y="1983152"/>
            <a:ext cx="2849238" cy="7308657"/>
            <a:chOff x="0" y="0"/>
            <a:chExt cx="2447290" cy="6277610"/>
          </a:xfrm>
        </p:grpSpPr>
        <p:sp>
          <p:nvSpPr>
            <p:cNvPr name="Freeform 8" id="8"/>
            <p:cNvSpPr/>
            <p:nvPr/>
          </p:nvSpPr>
          <p:spPr>
            <a:xfrm flipH="false" flipV="false" rot="0">
              <a:off x="0" y="0"/>
              <a:ext cx="2447290" cy="6276340"/>
            </a:xfrm>
            <a:custGeom>
              <a:avLst/>
              <a:gdLst/>
              <a:ahLst/>
              <a:cxnLst/>
              <a:rect r="r" b="b" t="t" l="l"/>
              <a:pathLst>
                <a:path h="6276340" w="2447290">
                  <a:moveTo>
                    <a:pt x="2447290" y="1223010"/>
                  </a:moveTo>
                  <a:lnTo>
                    <a:pt x="2447290" y="6276340"/>
                  </a:lnTo>
                  <a:lnTo>
                    <a:pt x="0" y="6276340"/>
                  </a:lnTo>
                  <a:lnTo>
                    <a:pt x="0" y="1223010"/>
                  </a:lnTo>
                  <a:cubicBezTo>
                    <a:pt x="0" y="547370"/>
                    <a:pt x="547370" y="0"/>
                    <a:pt x="1223010" y="0"/>
                  </a:cubicBezTo>
                  <a:lnTo>
                    <a:pt x="1223010" y="0"/>
                  </a:lnTo>
                  <a:cubicBezTo>
                    <a:pt x="1899920" y="0"/>
                    <a:pt x="2447290" y="547370"/>
                    <a:pt x="2447290" y="1223010"/>
                  </a:cubicBezTo>
                  <a:close/>
                </a:path>
              </a:pathLst>
            </a:custGeom>
            <a:blipFill>
              <a:blip r:embed="rId3"/>
              <a:stretch>
                <a:fillRect l="-80453" t="0" r="-38927" b="0"/>
              </a:stretch>
            </a:blipFill>
          </p:spPr>
        </p:sp>
      </p:grpSp>
      <p:sp>
        <p:nvSpPr>
          <p:cNvPr name="Freeform 9" id="9"/>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92706" y="428942"/>
            <a:ext cx="6292043" cy="1085215"/>
          </a:xfrm>
          <a:prstGeom prst="rect">
            <a:avLst/>
          </a:prstGeom>
        </p:spPr>
        <p:txBody>
          <a:bodyPr anchor="t" rtlCol="false" tIns="0" lIns="0" bIns="0" rIns="0">
            <a:spAutoFit/>
          </a:bodyPr>
          <a:lstStyle/>
          <a:p>
            <a:pPr>
              <a:lnSpc>
                <a:spcPts val="8959"/>
              </a:lnSpc>
              <a:spcBef>
                <a:spcPct val="0"/>
              </a:spcBef>
            </a:pPr>
            <a:r>
              <a:rPr lang="en-US" sz="6399">
                <a:solidFill>
                  <a:srgbClr val="7D331F"/>
                </a:solidFill>
                <a:latin typeface="Playfair Display Heavy Italics"/>
              </a:rPr>
              <a:t>Movement skills</a:t>
            </a:r>
          </a:p>
        </p:txBody>
      </p:sp>
      <p:sp>
        <p:nvSpPr>
          <p:cNvPr name="TextBox 11" id="11"/>
          <p:cNvSpPr txBox="true"/>
          <p:nvPr/>
        </p:nvSpPr>
        <p:spPr>
          <a:xfrm rot="0">
            <a:off x="2361845" y="2821385"/>
            <a:ext cx="2428131" cy="4222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7D331F"/>
                </a:solidFill>
                <a:latin typeface="Open Sans 2 Ultra-Bold"/>
              </a:rPr>
              <a:t>FLEXIBILITY</a:t>
            </a:r>
          </a:p>
        </p:txBody>
      </p:sp>
      <p:sp>
        <p:nvSpPr>
          <p:cNvPr name="TextBox 12" id="12"/>
          <p:cNvSpPr txBox="true"/>
          <p:nvPr/>
        </p:nvSpPr>
        <p:spPr>
          <a:xfrm rot="0">
            <a:off x="2361845" y="3643710"/>
            <a:ext cx="5553765" cy="3378075"/>
          </a:xfrm>
          <a:prstGeom prst="rect">
            <a:avLst/>
          </a:prstGeom>
        </p:spPr>
        <p:txBody>
          <a:bodyPr anchor="t" rtlCol="false" tIns="0" lIns="0" bIns="0" rIns="0">
            <a:spAutoFit/>
          </a:bodyPr>
          <a:lstStyle/>
          <a:p>
            <a:pPr marL="0" indent="0" lvl="0">
              <a:lnSpc>
                <a:spcPts val="3856"/>
              </a:lnSpc>
              <a:spcBef>
                <a:spcPct val="0"/>
              </a:spcBef>
            </a:pPr>
            <a:r>
              <a:rPr lang="en-US" sz="2754">
                <a:solidFill>
                  <a:srgbClr val="7D331F"/>
                </a:solidFill>
                <a:latin typeface="Open Sans 2"/>
              </a:rPr>
              <a:t>(Mobility in the joints and elasticity of muscles) </a:t>
            </a:r>
            <a:r>
              <a:rPr lang="en-US" sz="2754" strike="noStrike" u="none">
                <a:solidFill>
                  <a:srgbClr val="7D331F"/>
                </a:solidFill>
                <a:latin typeface="Open Sans 2"/>
              </a:rPr>
              <a:t>is a skill that has to be approached intelligently when trying to improve. It is easy to overstretch and tear the muscles, so you must stretch on a gradual basis.</a:t>
            </a:r>
          </a:p>
        </p:txBody>
      </p:sp>
      <p:sp>
        <p:nvSpPr>
          <p:cNvPr name="Freeform 13" id="13"/>
          <p:cNvSpPr/>
          <p:nvPr/>
        </p:nvSpPr>
        <p:spPr>
          <a:xfrm flipH="false" flipV="false" rot="0">
            <a:off x="9823642" y="6349649"/>
            <a:ext cx="1703574" cy="3624625"/>
          </a:xfrm>
          <a:custGeom>
            <a:avLst/>
            <a:gdLst/>
            <a:ahLst/>
            <a:cxnLst/>
            <a:rect r="r" b="b" t="t" l="l"/>
            <a:pathLst>
              <a:path h="3624625" w="1703574">
                <a:moveTo>
                  <a:pt x="0" y="0"/>
                </a:moveTo>
                <a:lnTo>
                  <a:pt x="1703574" y="0"/>
                </a:lnTo>
                <a:lnTo>
                  <a:pt x="1703574" y="3624626"/>
                </a:lnTo>
                <a:lnTo>
                  <a:pt x="0" y="36246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2C2B8"/>
        </a:solidFill>
      </p:bgPr>
    </p:bg>
    <p:spTree>
      <p:nvGrpSpPr>
        <p:cNvPr id="1" name=""/>
        <p:cNvGrpSpPr/>
        <p:nvPr/>
      </p:nvGrpSpPr>
      <p:grpSpPr>
        <a:xfrm>
          <a:off x="0" y="0"/>
          <a:ext cx="0" cy="0"/>
          <a:chOff x="0" y="0"/>
          <a:chExt cx="0" cy="0"/>
        </a:xfrm>
      </p:grpSpPr>
      <p:grpSp>
        <p:nvGrpSpPr>
          <p:cNvPr name="Group 2" id="2"/>
          <p:cNvGrpSpPr/>
          <p:nvPr/>
        </p:nvGrpSpPr>
        <p:grpSpPr>
          <a:xfrm rot="0">
            <a:off x="0" y="0"/>
            <a:ext cx="5009863" cy="10287000"/>
            <a:chOff x="0" y="0"/>
            <a:chExt cx="1676804" cy="3443065"/>
          </a:xfrm>
        </p:grpSpPr>
        <p:sp>
          <p:nvSpPr>
            <p:cNvPr name="Freeform 3" id="3"/>
            <p:cNvSpPr/>
            <p:nvPr/>
          </p:nvSpPr>
          <p:spPr>
            <a:xfrm flipH="false" flipV="false" rot="0">
              <a:off x="0" y="0"/>
              <a:ext cx="1676804" cy="3443065"/>
            </a:xfrm>
            <a:custGeom>
              <a:avLst/>
              <a:gdLst/>
              <a:ahLst/>
              <a:cxnLst/>
              <a:rect r="r" b="b" t="t" l="l"/>
              <a:pathLst>
                <a:path h="3443065" w="1676804">
                  <a:moveTo>
                    <a:pt x="0" y="0"/>
                  </a:moveTo>
                  <a:lnTo>
                    <a:pt x="1676804" y="0"/>
                  </a:lnTo>
                  <a:lnTo>
                    <a:pt x="1676804" y="3443065"/>
                  </a:lnTo>
                  <a:lnTo>
                    <a:pt x="0" y="3443065"/>
                  </a:lnTo>
                  <a:close/>
                </a:path>
              </a:pathLst>
            </a:custGeom>
            <a:solidFill>
              <a:srgbClr val="C3A194"/>
            </a:solidFill>
          </p:spPr>
        </p:sp>
      </p:grpSp>
      <p:grpSp>
        <p:nvGrpSpPr>
          <p:cNvPr name="Group 4" id="4"/>
          <p:cNvGrpSpPr>
            <a:grpSpLocks noChangeAspect="true"/>
          </p:cNvGrpSpPr>
          <p:nvPr/>
        </p:nvGrpSpPr>
        <p:grpSpPr>
          <a:xfrm rot="0">
            <a:off x="2012753" y="2146390"/>
            <a:ext cx="5994221" cy="599422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lnTo>
                    <a:pt x="6350000" y="0"/>
                  </a:lnTo>
                  <a:lnTo>
                    <a:pt x="0" y="0"/>
                  </a:lnTo>
                  <a:close/>
                  <a:moveTo>
                    <a:pt x="6032500" y="6032500"/>
                  </a:moveTo>
                  <a:lnTo>
                    <a:pt x="317500" y="6032500"/>
                  </a:lnTo>
                  <a:lnTo>
                    <a:pt x="317500" y="317500"/>
                  </a:lnTo>
                  <a:lnTo>
                    <a:pt x="6032500" y="317500"/>
                  </a:lnTo>
                  <a:lnTo>
                    <a:pt x="6032500" y="6032500"/>
                  </a:lnTo>
                  <a:close/>
                  <a:moveTo>
                    <a:pt x="5740400" y="5753100"/>
                  </a:moveTo>
                  <a:lnTo>
                    <a:pt x="596900" y="5753100"/>
                  </a:lnTo>
                  <a:lnTo>
                    <a:pt x="596900" y="609600"/>
                  </a:lnTo>
                  <a:lnTo>
                    <a:pt x="5740400" y="609600"/>
                  </a:lnTo>
                  <a:lnTo>
                    <a:pt x="5740400" y="5753100"/>
                  </a:lnTo>
                  <a:close/>
                </a:path>
              </a:pathLst>
            </a:custGeom>
            <a:blipFill>
              <a:blip r:embed="rId2"/>
              <a:stretch>
                <a:fillRect l="-29451" t="0" r="-30548" b="0"/>
              </a:stretch>
            </a:blipFill>
          </p:spPr>
        </p:sp>
      </p:grpSp>
      <p:sp>
        <p:nvSpPr>
          <p:cNvPr name="Freeform 6" id="6"/>
          <p:cNvSpPr/>
          <p:nvPr/>
        </p:nvSpPr>
        <p:spPr>
          <a:xfrm flipH="false" flipV="false" rot="0">
            <a:off x="13494487"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630618" y="4067390"/>
            <a:ext cx="7201042" cy="1309371"/>
          </a:xfrm>
          <a:prstGeom prst="rect">
            <a:avLst/>
          </a:prstGeom>
        </p:spPr>
        <p:txBody>
          <a:bodyPr anchor="t" rtlCol="false" tIns="0" lIns="0" bIns="0" rIns="0">
            <a:spAutoFit/>
          </a:bodyPr>
          <a:lstStyle/>
          <a:p>
            <a:pPr>
              <a:lnSpc>
                <a:spcPts val="10779"/>
              </a:lnSpc>
              <a:spcBef>
                <a:spcPct val="0"/>
              </a:spcBef>
            </a:pPr>
            <a:r>
              <a:rPr lang="en-US" sz="7699">
                <a:solidFill>
                  <a:srgbClr val="7D331F"/>
                </a:solidFill>
                <a:latin typeface="Playfair Display Heavy"/>
              </a:rPr>
              <a:t>Fitness Benefit</a:t>
            </a:r>
          </a:p>
        </p:txBody>
      </p:sp>
      <p:sp>
        <p:nvSpPr>
          <p:cNvPr name="TextBox 8" id="8"/>
          <p:cNvSpPr txBox="true"/>
          <p:nvPr/>
        </p:nvSpPr>
        <p:spPr>
          <a:xfrm rot="-490094">
            <a:off x="11188052" y="5297091"/>
            <a:ext cx="3134173" cy="601044"/>
          </a:xfrm>
          <a:prstGeom prst="rect">
            <a:avLst/>
          </a:prstGeom>
        </p:spPr>
        <p:txBody>
          <a:bodyPr anchor="t" rtlCol="false" tIns="0" lIns="0" bIns="0" rIns="0">
            <a:spAutoFit/>
          </a:bodyPr>
          <a:lstStyle/>
          <a:p>
            <a:pPr algn="ctr">
              <a:lnSpc>
                <a:spcPts val="4914"/>
              </a:lnSpc>
              <a:spcBef>
                <a:spcPct val="0"/>
              </a:spcBef>
            </a:pPr>
            <a:r>
              <a:rPr lang="en-US" sz="3510">
                <a:solidFill>
                  <a:srgbClr val="7D331F"/>
                </a:solidFill>
                <a:latin typeface="Moontime"/>
              </a:rPr>
              <a:t>CLASSICAL BALLET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3A19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29034" y="1553340"/>
            <a:ext cx="4879948" cy="7180320"/>
            <a:chOff x="0" y="0"/>
            <a:chExt cx="4550410" cy="6695440"/>
          </a:xfrm>
        </p:grpSpPr>
        <p:sp>
          <p:nvSpPr>
            <p:cNvPr name="Freeform 3" id="3"/>
            <p:cNvSpPr/>
            <p:nvPr/>
          </p:nvSpPr>
          <p:spPr>
            <a:xfrm flipH="true" flipV="false" rot="0">
              <a:off x="-321310" y="-312420"/>
              <a:ext cx="5191760" cy="7321550"/>
            </a:xfrm>
            <a:custGeom>
              <a:avLst/>
              <a:gdLst/>
              <a:ahLst/>
              <a:cxnLst/>
              <a:rect r="r" b="b" t="t" l="l"/>
              <a:pathLst>
                <a:path h="7321550" w="5191760">
                  <a:moveTo>
                    <a:pt x="3779520" y="6932930"/>
                  </a:moveTo>
                  <a:cubicBezTo>
                    <a:pt x="4852670" y="6545580"/>
                    <a:pt x="5191760" y="4765040"/>
                    <a:pt x="4538980" y="2957830"/>
                  </a:cubicBezTo>
                  <a:cubicBezTo>
                    <a:pt x="3886200" y="1150620"/>
                    <a:pt x="2485390" y="0"/>
                    <a:pt x="1412240" y="387350"/>
                  </a:cubicBezTo>
                  <a:cubicBezTo>
                    <a:pt x="339090" y="774700"/>
                    <a:pt x="0" y="2555240"/>
                    <a:pt x="652780" y="4362450"/>
                  </a:cubicBezTo>
                  <a:cubicBezTo>
                    <a:pt x="1305561" y="6169660"/>
                    <a:pt x="2706370" y="7321550"/>
                    <a:pt x="3779520" y="6932930"/>
                  </a:cubicBezTo>
                  <a:close/>
                </a:path>
              </a:pathLst>
            </a:custGeom>
            <a:blipFill>
              <a:blip r:embed="rId2"/>
              <a:stretch>
                <a:fillRect l="-21101" t="-35886" r="-20138" b="-8084"/>
              </a:stretch>
            </a:blipFill>
          </p:spPr>
        </p:sp>
      </p:grpSp>
      <p:sp>
        <p:nvSpPr>
          <p:cNvPr name="Freeform 4" id="4"/>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385540">
            <a:off x="10811882" y="3086100"/>
            <a:ext cx="6939643" cy="4114800"/>
          </a:xfrm>
          <a:custGeom>
            <a:avLst/>
            <a:gdLst/>
            <a:ahLst/>
            <a:cxnLst/>
            <a:rect r="r" b="b" t="t" l="l"/>
            <a:pathLst>
              <a:path h="4114800" w="6939643">
                <a:moveTo>
                  <a:pt x="0" y="0"/>
                </a:moveTo>
                <a:lnTo>
                  <a:pt x="6939642" y="0"/>
                </a:lnTo>
                <a:lnTo>
                  <a:pt x="69396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078582" y="6172200"/>
            <a:ext cx="3569589" cy="4114800"/>
          </a:xfrm>
          <a:custGeom>
            <a:avLst/>
            <a:gdLst/>
            <a:ahLst/>
            <a:cxnLst/>
            <a:rect r="r" b="b" t="t" l="l"/>
            <a:pathLst>
              <a:path h="4114800" w="3569589">
                <a:moveTo>
                  <a:pt x="0" y="0"/>
                </a:moveTo>
                <a:lnTo>
                  <a:pt x="3569589" y="0"/>
                </a:lnTo>
                <a:lnTo>
                  <a:pt x="35695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69008" y="6172200"/>
            <a:ext cx="2170557" cy="4114800"/>
          </a:xfrm>
          <a:custGeom>
            <a:avLst/>
            <a:gdLst/>
            <a:ahLst/>
            <a:cxnLst/>
            <a:rect r="r" b="b" t="t" l="l"/>
            <a:pathLst>
              <a:path h="4114800" w="2170557">
                <a:moveTo>
                  <a:pt x="0" y="0"/>
                </a:moveTo>
                <a:lnTo>
                  <a:pt x="2170557" y="0"/>
                </a:lnTo>
                <a:lnTo>
                  <a:pt x="217055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664778" y="2269387"/>
            <a:ext cx="9639328" cy="102870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Playfair Display Heavy"/>
              </a:rPr>
              <a:t>Fitness benefit</a:t>
            </a:r>
          </a:p>
        </p:txBody>
      </p:sp>
      <p:sp>
        <p:nvSpPr>
          <p:cNvPr name="TextBox 9" id="9"/>
          <p:cNvSpPr txBox="true"/>
          <p:nvPr/>
        </p:nvSpPr>
        <p:spPr>
          <a:xfrm rot="0">
            <a:off x="1664778" y="4194100"/>
            <a:ext cx="3741126" cy="4389838"/>
          </a:xfrm>
          <a:prstGeom prst="rect">
            <a:avLst/>
          </a:prstGeom>
        </p:spPr>
        <p:txBody>
          <a:bodyPr anchor="t" rtlCol="false" tIns="0" lIns="0" bIns="0" rIns="0">
            <a:spAutoFit/>
          </a:bodyPr>
          <a:lstStyle/>
          <a:p>
            <a:pPr algn="just">
              <a:lnSpc>
                <a:spcPts val="3215"/>
              </a:lnSpc>
            </a:pPr>
            <a:r>
              <a:rPr lang="en-US" sz="2296">
                <a:solidFill>
                  <a:srgbClr val="FFFFFF"/>
                </a:solidFill>
                <a:latin typeface="Open Sans 1"/>
              </a:rPr>
              <a:t>In classical ballet, movements require controlled and precise muscle contractions, which helps to develop both upper and lower body strength. Dancers often develop strong and toned muscles, especially in the legs, core, and back.</a:t>
            </a:r>
          </a:p>
          <a:p>
            <a:pPr>
              <a:lnSpc>
                <a:spcPts val="3215"/>
              </a:lnSpc>
              <a:spcBef>
                <a:spcPct val="0"/>
              </a:spcBef>
            </a:pPr>
          </a:p>
        </p:txBody>
      </p:sp>
      <p:sp>
        <p:nvSpPr>
          <p:cNvPr name="TextBox 10" id="10"/>
          <p:cNvSpPr txBox="true"/>
          <p:nvPr/>
        </p:nvSpPr>
        <p:spPr>
          <a:xfrm rot="0">
            <a:off x="1664778" y="3564787"/>
            <a:ext cx="345539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MUSCLE STRENGTH</a:t>
            </a:r>
          </a:p>
        </p:txBody>
      </p:sp>
      <p:sp>
        <p:nvSpPr>
          <p:cNvPr name="TextBox 11" id="11"/>
          <p:cNvSpPr txBox="true"/>
          <p:nvPr/>
        </p:nvSpPr>
        <p:spPr>
          <a:xfrm rot="0">
            <a:off x="6196151" y="4203625"/>
            <a:ext cx="3711922" cy="4074142"/>
          </a:xfrm>
          <a:prstGeom prst="rect">
            <a:avLst/>
          </a:prstGeom>
        </p:spPr>
        <p:txBody>
          <a:bodyPr anchor="t" rtlCol="false" tIns="0" lIns="0" bIns="0" rIns="0">
            <a:spAutoFit/>
          </a:bodyPr>
          <a:lstStyle/>
          <a:p>
            <a:pPr algn="just">
              <a:lnSpc>
                <a:spcPts val="3290"/>
              </a:lnSpc>
              <a:spcBef>
                <a:spcPct val="0"/>
              </a:spcBef>
            </a:pPr>
            <a:r>
              <a:rPr lang="en-US" sz="2350">
                <a:solidFill>
                  <a:srgbClr val="FFFFFF"/>
                </a:solidFill>
                <a:latin typeface="Open Sans 1"/>
              </a:rPr>
              <a:t>In ballet, it involves extensive stretching and elongation of muscles. Over time, this helps improve flexibility and range of motion in joints, reducing the risk of injuries and enhancing overall physical performance</a:t>
            </a:r>
          </a:p>
        </p:txBody>
      </p:sp>
      <p:sp>
        <p:nvSpPr>
          <p:cNvPr name="TextBox 12" id="12"/>
          <p:cNvSpPr txBox="true"/>
          <p:nvPr/>
        </p:nvSpPr>
        <p:spPr>
          <a:xfrm rot="0">
            <a:off x="6196151" y="3564787"/>
            <a:ext cx="345539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FLEXIBILITY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3A19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29034" y="1553340"/>
            <a:ext cx="4879948" cy="7180320"/>
            <a:chOff x="0" y="0"/>
            <a:chExt cx="4550410" cy="6695440"/>
          </a:xfrm>
        </p:grpSpPr>
        <p:sp>
          <p:nvSpPr>
            <p:cNvPr name="Freeform 3" id="3"/>
            <p:cNvSpPr/>
            <p:nvPr/>
          </p:nvSpPr>
          <p:spPr>
            <a:xfrm flipH="true" flipV="false" rot="0">
              <a:off x="-321310" y="-312420"/>
              <a:ext cx="5191760" cy="7321550"/>
            </a:xfrm>
            <a:custGeom>
              <a:avLst/>
              <a:gdLst/>
              <a:ahLst/>
              <a:cxnLst/>
              <a:rect r="r" b="b" t="t" l="l"/>
              <a:pathLst>
                <a:path h="7321550" w="5191760">
                  <a:moveTo>
                    <a:pt x="3779520" y="6932930"/>
                  </a:moveTo>
                  <a:cubicBezTo>
                    <a:pt x="4852670" y="6545580"/>
                    <a:pt x="5191760" y="4765040"/>
                    <a:pt x="4538980" y="2957830"/>
                  </a:cubicBezTo>
                  <a:cubicBezTo>
                    <a:pt x="3886200" y="1150620"/>
                    <a:pt x="2485390" y="0"/>
                    <a:pt x="1412240" y="387350"/>
                  </a:cubicBezTo>
                  <a:cubicBezTo>
                    <a:pt x="339090" y="774700"/>
                    <a:pt x="0" y="2555240"/>
                    <a:pt x="652780" y="4362450"/>
                  </a:cubicBezTo>
                  <a:cubicBezTo>
                    <a:pt x="1305561" y="6169660"/>
                    <a:pt x="2706370" y="7321550"/>
                    <a:pt x="3779520" y="6932930"/>
                  </a:cubicBezTo>
                  <a:close/>
                </a:path>
              </a:pathLst>
            </a:custGeom>
            <a:blipFill>
              <a:blip r:embed="rId2"/>
              <a:stretch>
                <a:fillRect l="-21101" t="-35886" r="-20138" b="-8084"/>
              </a:stretch>
            </a:blipFill>
          </p:spPr>
        </p:sp>
      </p:grpSp>
      <p:sp>
        <p:nvSpPr>
          <p:cNvPr name="Freeform 4" id="4"/>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385540">
            <a:off x="10811882" y="3086100"/>
            <a:ext cx="6939643" cy="4114800"/>
          </a:xfrm>
          <a:custGeom>
            <a:avLst/>
            <a:gdLst/>
            <a:ahLst/>
            <a:cxnLst/>
            <a:rect r="r" b="b" t="t" l="l"/>
            <a:pathLst>
              <a:path h="4114800" w="6939643">
                <a:moveTo>
                  <a:pt x="0" y="0"/>
                </a:moveTo>
                <a:lnTo>
                  <a:pt x="6939642" y="0"/>
                </a:lnTo>
                <a:lnTo>
                  <a:pt x="69396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078582" y="6172200"/>
            <a:ext cx="3569589" cy="4114800"/>
          </a:xfrm>
          <a:custGeom>
            <a:avLst/>
            <a:gdLst/>
            <a:ahLst/>
            <a:cxnLst/>
            <a:rect r="r" b="b" t="t" l="l"/>
            <a:pathLst>
              <a:path h="4114800" w="3569589">
                <a:moveTo>
                  <a:pt x="0" y="0"/>
                </a:moveTo>
                <a:lnTo>
                  <a:pt x="3569589" y="0"/>
                </a:lnTo>
                <a:lnTo>
                  <a:pt x="35695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69008" y="6172200"/>
            <a:ext cx="2170557" cy="4114800"/>
          </a:xfrm>
          <a:custGeom>
            <a:avLst/>
            <a:gdLst/>
            <a:ahLst/>
            <a:cxnLst/>
            <a:rect r="r" b="b" t="t" l="l"/>
            <a:pathLst>
              <a:path h="4114800" w="2170557">
                <a:moveTo>
                  <a:pt x="0" y="0"/>
                </a:moveTo>
                <a:lnTo>
                  <a:pt x="2170557" y="0"/>
                </a:lnTo>
                <a:lnTo>
                  <a:pt x="217055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30747" y="2209065"/>
            <a:ext cx="9639328" cy="102870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Playfair Display Heavy"/>
              </a:rPr>
              <a:t>Fitness benefit</a:t>
            </a:r>
          </a:p>
        </p:txBody>
      </p:sp>
      <p:sp>
        <p:nvSpPr>
          <p:cNvPr name="TextBox 9" id="9"/>
          <p:cNvSpPr txBox="true"/>
          <p:nvPr/>
        </p:nvSpPr>
        <p:spPr>
          <a:xfrm rot="0">
            <a:off x="1759322" y="4271886"/>
            <a:ext cx="3455390" cy="35896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Open Sans 1"/>
              </a:rPr>
              <a:t>Ballet movements engage the core muscles extensively, helping to strengthen and stabilize the muscles that support the spine and pelvis. A strong core contributes to better balance and overall body control.</a:t>
            </a:r>
          </a:p>
        </p:txBody>
      </p:sp>
      <p:sp>
        <p:nvSpPr>
          <p:cNvPr name="TextBox 10" id="10"/>
          <p:cNvSpPr txBox="true"/>
          <p:nvPr/>
        </p:nvSpPr>
        <p:spPr>
          <a:xfrm rot="0">
            <a:off x="1730747" y="3642573"/>
            <a:ext cx="3843583"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CORE STABILITY</a:t>
            </a:r>
          </a:p>
        </p:txBody>
      </p:sp>
      <p:sp>
        <p:nvSpPr>
          <p:cNvPr name="TextBox 11" id="11"/>
          <p:cNvSpPr txBox="true"/>
          <p:nvPr/>
        </p:nvSpPr>
        <p:spPr>
          <a:xfrm rot="0">
            <a:off x="6267271" y="4271886"/>
            <a:ext cx="3951955" cy="4789806"/>
          </a:xfrm>
          <a:prstGeom prst="rect">
            <a:avLst/>
          </a:prstGeom>
        </p:spPr>
        <p:txBody>
          <a:bodyPr anchor="t" rtlCol="false" tIns="0" lIns="0" bIns="0" rIns="0">
            <a:spAutoFit/>
          </a:bodyPr>
          <a:lstStyle/>
          <a:p>
            <a:pPr>
              <a:lnSpc>
                <a:spcPts val="3219"/>
              </a:lnSpc>
            </a:pPr>
            <a:r>
              <a:rPr lang="en-US" sz="2299">
                <a:solidFill>
                  <a:srgbClr val="FFFFFF"/>
                </a:solidFill>
                <a:latin typeface="Open Sans 1"/>
              </a:rPr>
              <a:t>Ballet places a strong emphasis on proper posture and alignment. Dancers learn to hold themselves with grace and elegance, which can carry over to everyday activities, promoting better spinal health and reducing the risk of posture-related issues.</a:t>
            </a:r>
          </a:p>
          <a:p>
            <a:pPr>
              <a:lnSpc>
                <a:spcPts val="3219"/>
              </a:lnSpc>
            </a:pPr>
          </a:p>
          <a:p>
            <a:pPr>
              <a:lnSpc>
                <a:spcPts val="3219"/>
              </a:lnSpc>
              <a:spcBef>
                <a:spcPct val="0"/>
              </a:spcBef>
            </a:pPr>
          </a:p>
        </p:txBody>
      </p:sp>
      <p:sp>
        <p:nvSpPr>
          <p:cNvPr name="TextBox 12" id="12"/>
          <p:cNvSpPr txBox="true"/>
          <p:nvPr/>
        </p:nvSpPr>
        <p:spPr>
          <a:xfrm rot="0">
            <a:off x="6181546" y="3642573"/>
            <a:ext cx="403768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 POSTURE AND ALIGNMENT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F685E"/>
        </a:solidFill>
      </p:bgPr>
    </p:bg>
    <p:spTree>
      <p:nvGrpSpPr>
        <p:cNvPr id="1" name=""/>
        <p:cNvGrpSpPr/>
        <p:nvPr/>
      </p:nvGrpSpPr>
      <p:grpSpPr>
        <a:xfrm>
          <a:off x="0" y="0"/>
          <a:ext cx="0" cy="0"/>
          <a:chOff x="0" y="0"/>
          <a:chExt cx="0" cy="0"/>
        </a:xfrm>
      </p:grpSpPr>
      <p:grpSp>
        <p:nvGrpSpPr>
          <p:cNvPr name="Group 2" id="2"/>
          <p:cNvGrpSpPr/>
          <p:nvPr/>
        </p:nvGrpSpPr>
        <p:grpSpPr>
          <a:xfrm rot="0">
            <a:off x="3089425" y="3528164"/>
            <a:ext cx="12109150" cy="4555284"/>
            <a:chOff x="0" y="0"/>
            <a:chExt cx="16145533" cy="6073712"/>
          </a:xfrm>
        </p:grpSpPr>
        <p:pic>
          <p:nvPicPr>
            <p:cNvPr name="Picture 3" id="3"/>
            <p:cNvPicPr>
              <a:picLocks noChangeAspect="true"/>
            </p:cNvPicPr>
            <p:nvPr/>
          </p:nvPicPr>
          <p:blipFill>
            <a:blip r:embed="rId2"/>
            <a:srcRect l="0" t="21768" r="0" b="21768"/>
            <a:stretch>
              <a:fillRect/>
            </a:stretch>
          </p:blipFill>
          <p:spPr>
            <a:xfrm flipH="false" flipV="false">
              <a:off x="0" y="0"/>
              <a:ext cx="16145533" cy="6073712"/>
            </a:xfrm>
            <a:prstGeom prst="rect">
              <a:avLst/>
            </a:prstGeom>
          </p:spPr>
        </p:pic>
      </p:grpSp>
      <p:sp>
        <p:nvSpPr>
          <p:cNvPr name="Freeform 4" id="4"/>
          <p:cNvSpPr/>
          <p:nvPr/>
        </p:nvSpPr>
        <p:spPr>
          <a:xfrm flipH="false" flipV="false" rot="0">
            <a:off x="14759836"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528164"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9653" y="6800071"/>
            <a:ext cx="1937844" cy="2566753"/>
          </a:xfrm>
          <a:custGeom>
            <a:avLst/>
            <a:gdLst/>
            <a:ahLst/>
            <a:cxnLst/>
            <a:rect r="r" b="b" t="t" l="l"/>
            <a:pathLst>
              <a:path h="2566753" w="1937844">
                <a:moveTo>
                  <a:pt x="0" y="0"/>
                </a:moveTo>
                <a:lnTo>
                  <a:pt x="1937844" y="0"/>
                </a:lnTo>
                <a:lnTo>
                  <a:pt x="1937844" y="2566753"/>
                </a:lnTo>
                <a:lnTo>
                  <a:pt x="0" y="25667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447567" y="1438181"/>
            <a:ext cx="7392865" cy="1533525"/>
          </a:xfrm>
          <a:prstGeom prst="rect">
            <a:avLst/>
          </a:prstGeom>
        </p:spPr>
        <p:txBody>
          <a:bodyPr anchor="t" rtlCol="false" tIns="0" lIns="0" bIns="0" rIns="0">
            <a:spAutoFit/>
          </a:bodyPr>
          <a:lstStyle/>
          <a:p>
            <a:pPr>
              <a:lnSpc>
                <a:spcPts val="12599"/>
              </a:lnSpc>
              <a:spcBef>
                <a:spcPct val="0"/>
              </a:spcBef>
            </a:pPr>
            <a:r>
              <a:rPr lang="en-US" sz="9000">
                <a:solidFill>
                  <a:srgbClr val="FFFFFF"/>
                </a:solidFill>
                <a:latin typeface="Playfair Display Heavy"/>
              </a:rPr>
              <a:t>Dietary Goals</a:t>
            </a:r>
          </a:p>
        </p:txBody>
      </p:sp>
      <p:sp>
        <p:nvSpPr>
          <p:cNvPr name="TextBox 8" id="8"/>
          <p:cNvSpPr txBox="true"/>
          <p:nvPr/>
        </p:nvSpPr>
        <p:spPr>
          <a:xfrm rot="0">
            <a:off x="7576914" y="8413435"/>
            <a:ext cx="3134173" cy="601044"/>
          </a:xfrm>
          <a:prstGeom prst="rect">
            <a:avLst/>
          </a:prstGeom>
        </p:spPr>
        <p:txBody>
          <a:bodyPr anchor="t" rtlCol="false" tIns="0" lIns="0" bIns="0" rIns="0">
            <a:spAutoFit/>
          </a:bodyPr>
          <a:lstStyle/>
          <a:p>
            <a:pPr algn="ctr">
              <a:lnSpc>
                <a:spcPts val="4914"/>
              </a:lnSpc>
              <a:spcBef>
                <a:spcPct val="0"/>
              </a:spcBef>
            </a:pPr>
            <a:r>
              <a:rPr lang="en-US" sz="3510">
                <a:solidFill>
                  <a:srgbClr val="FFFFFF"/>
                </a:solidFill>
                <a:latin typeface="Moontime"/>
              </a:rPr>
              <a:t>CLASSICAL BALLET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sp>
        <p:nvSpPr>
          <p:cNvPr name="Freeform 2" id="2"/>
          <p:cNvSpPr/>
          <p:nvPr/>
        </p:nvSpPr>
        <p:spPr>
          <a:xfrm flipH="false" flipV="false" rot="0">
            <a:off x="10245956" y="1725227"/>
            <a:ext cx="6836545" cy="6836545"/>
          </a:xfrm>
          <a:custGeom>
            <a:avLst/>
            <a:gdLst/>
            <a:ahLst/>
            <a:cxnLst/>
            <a:rect r="r" b="b" t="t" l="l"/>
            <a:pathLst>
              <a:path h="6836545" w="6836545">
                <a:moveTo>
                  <a:pt x="0" y="0"/>
                </a:moveTo>
                <a:lnTo>
                  <a:pt x="6836545" y="0"/>
                </a:lnTo>
                <a:lnTo>
                  <a:pt x="6836545" y="6836546"/>
                </a:lnTo>
                <a:lnTo>
                  <a:pt x="0" y="68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124804" y="2604085"/>
            <a:ext cx="5078850" cy="5078829"/>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9450" t="0" r="-502" b="0"/>
              </a:stretch>
            </a:blipFill>
          </p:spPr>
        </p:sp>
      </p:grpSp>
      <p:sp>
        <p:nvSpPr>
          <p:cNvPr name="Freeform 5" id="5"/>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4295775"/>
            <a:ext cx="8347500" cy="1533525"/>
          </a:xfrm>
          <a:prstGeom prst="rect">
            <a:avLst/>
          </a:prstGeom>
        </p:spPr>
        <p:txBody>
          <a:bodyPr anchor="t" rtlCol="false" tIns="0" lIns="0" bIns="0" rIns="0">
            <a:spAutoFit/>
          </a:bodyPr>
          <a:lstStyle/>
          <a:p>
            <a:pPr>
              <a:lnSpc>
                <a:spcPts val="12599"/>
              </a:lnSpc>
              <a:spcBef>
                <a:spcPct val="0"/>
              </a:spcBef>
            </a:pPr>
            <a:r>
              <a:rPr lang="en-US" sz="9000">
                <a:solidFill>
                  <a:srgbClr val="7D331F"/>
                </a:solidFill>
                <a:latin typeface="Playfair Display Heavy"/>
              </a:rPr>
              <a:t>Characteristics</a:t>
            </a:r>
          </a:p>
        </p:txBody>
      </p:sp>
      <p:sp>
        <p:nvSpPr>
          <p:cNvPr name="TextBox 7" id="7"/>
          <p:cNvSpPr txBox="true"/>
          <p:nvPr/>
        </p:nvSpPr>
        <p:spPr>
          <a:xfrm rot="-490094">
            <a:off x="3221787" y="5679409"/>
            <a:ext cx="3134173" cy="601044"/>
          </a:xfrm>
          <a:prstGeom prst="rect">
            <a:avLst/>
          </a:prstGeom>
        </p:spPr>
        <p:txBody>
          <a:bodyPr anchor="t" rtlCol="false" tIns="0" lIns="0" bIns="0" rIns="0">
            <a:spAutoFit/>
          </a:bodyPr>
          <a:lstStyle/>
          <a:p>
            <a:pPr algn="ctr">
              <a:lnSpc>
                <a:spcPts val="4914"/>
              </a:lnSpc>
              <a:spcBef>
                <a:spcPct val="0"/>
              </a:spcBef>
            </a:pPr>
            <a:r>
              <a:rPr lang="en-US" sz="3510">
                <a:solidFill>
                  <a:srgbClr val="7D331F"/>
                </a:solidFill>
                <a:latin typeface="Moontime"/>
              </a:rPr>
              <a:t>CLASSICAL BALLET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3A19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29034" y="1553340"/>
            <a:ext cx="4879948" cy="7180320"/>
            <a:chOff x="0" y="0"/>
            <a:chExt cx="4550410" cy="6695440"/>
          </a:xfrm>
        </p:grpSpPr>
        <p:sp>
          <p:nvSpPr>
            <p:cNvPr name="Freeform 3" id="3"/>
            <p:cNvSpPr/>
            <p:nvPr/>
          </p:nvSpPr>
          <p:spPr>
            <a:xfrm flipH="false" flipV="false" rot="0">
              <a:off x="-321310" y="-312420"/>
              <a:ext cx="5191760" cy="7321550"/>
            </a:xfrm>
            <a:custGeom>
              <a:avLst/>
              <a:gdLst/>
              <a:ahLst/>
              <a:cxnLst/>
              <a:rect r="r" b="b" t="t" l="l"/>
              <a:pathLst>
                <a:path h="7321550" w="5191760">
                  <a:moveTo>
                    <a:pt x="1412240" y="6932930"/>
                  </a:moveTo>
                  <a:cubicBezTo>
                    <a:pt x="339090" y="6545580"/>
                    <a:pt x="0" y="4765040"/>
                    <a:pt x="652780" y="2957830"/>
                  </a:cubicBezTo>
                  <a:cubicBezTo>
                    <a:pt x="1305560" y="1150620"/>
                    <a:pt x="2706370" y="0"/>
                    <a:pt x="3779520" y="387350"/>
                  </a:cubicBezTo>
                  <a:cubicBezTo>
                    <a:pt x="4852670" y="774700"/>
                    <a:pt x="5191760" y="2555240"/>
                    <a:pt x="4538980" y="4362450"/>
                  </a:cubicBezTo>
                  <a:cubicBezTo>
                    <a:pt x="3886199" y="6169660"/>
                    <a:pt x="2485390" y="7321550"/>
                    <a:pt x="1412240" y="6932930"/>
                  </a:cubicBezTo>
                  <a:close/>
                </a:path>
              </a:pathLst>
            </a:custGeom>
            <a:blipFill>
              <a:blip r:embed="rId2"/>
              <a:stretch>
                <a:fillRect l="-69882" t="0" r="-69882" b="0"/>
              </a:stretch>
            </a:blipFill>
          </p:spPr>
        </p:sp>
      </p:grpSp>
      <p:sp>
        <p:nvSpPr>
          <p:cNvPr name="Freeform 4" id="4"/>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385540">
            <a:off x="10811882" y="3086100"/>
            <a:ext cx="6939643" cy="4114800"/>
          </a:xfrm>
          <a:custGeom>
            <a:avLst/>
            <a:gdLst/>
            <a:ahLst/>
            <a:cxnLst/>
            <a:rect r="r" b="b" t="t" l="l"/>
            <a:pathLst>
              <a:path h="4114800" w="6939643">
                <a:moveTo>
                  <a:pt x="0" y="0"/>
                </a:moveTo>
                <a:lnTo>
                  <a:pt x="6939642" y="0"/>
                </a:lnTo>
                <a:lnTo>
                  <a:pt x="69396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078582" y="6172200"/>
            <a:ext cx="3569589" cy="4114800"/>
          </a:xfrm>
          <a:custGeom>
            <a:avLst/>
            <a:gdLst/>
            <a:ahLst/>
            <a:cxnLst/>
            <a:rect r="r" b="b" t="t" l="l"/>
            <a:pathLst>
              <a:path h="4114800" w="3569589">
                <a:moveTo>
                  <a:pt x="0" y="0"/>
                </a:moveTo>
                <a:lnTo>
                  <a:pt x="3569589" y="0"/>
                </a:lnTo>
                <a:lnTo>
                  <a:pt x="35695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69008" y="6172200"/>
            <a:ext cx="2170557" cy="4114800"/>
          </a:xfrm>
          <a:custGeom>
            <a:avLst/>
            <a:gdLst/>
            <a:ahLst/>
            <a:cxnLst/>
            <a:rect r="r" b="b" t="t" l="l"/>
            <a:pathLst>
              <a:path h="4114800" w="2170557">
                <a:moveTo>
                  <a:pt x="0" y="0"/>
                </a:moveTo>
                <a:lnTo>
                  <a:pt x="2170557" y="0"/>
                </a:lnTo>
                <a:lnTo>
                  <a:pt x="217055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681369" y="2258443"/>
            <a:ext cx="9639328" cy="102870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Playfair Display Heavy"/>
              </a:rPr>
              <a:t>Dietary Goals</a:t>
            </a:r>
          </a:p>
        </p:txBody>
      </p:sp>
      <p:sp>
        <p:nvSpPr>
          <p:cNvPr name="TextBox 9" id="9"/>
          <p:cNvSpPr txBox="true"/>
          <p:nvPr/>
        </p:nvSpPr>
        <p:spPr>
          <a:xfrm rot="0">
            <a:off x="1681369" y="4046259"/>
            <a:ext cx="8063973" cy="3804286"/>
          </a:xfrm>
          <a:prstGeom prst="rect">
            <a:avLst/>
          </a:prstGeom>
        </p:spPr>
        <p:txBody>
          <a:bodyPr anchor="t" rtlCol="false" tIns="0" lIns="0" bIns="0" rIns="0">
            <a:spAutoFit/>
          </a:bodyPr>
          <a:lstStyle/>
          <a:p>
            <a:pPr algn="just">
              <a:lnSpc>
                <a:spcPts val="5039"/>
              </a:lnSpc>
              <a:spcBef>
                <a:spcPct val="0"/>
              </a:spcBef>
            </a:pPr>
            <a:r>
              <a:rPr lang="en-US" sz="3599">
                <a:solidFill>
                  <a:srgbClr val="FFFFFF"/>
                </a:solidFill>
                <a:latin typeface="Open Sans 1"/>
              </a:rPr>
              <a:t>Classical ballet also emphasizes it's important to maintain a balanced diet that supports the dancer's energy levels, strength, and flexibility to perform the techniques and steps required.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3A19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29034" y="1553340"/>
            <a:ext cx="4879948" cy="7180320"/>
            <a:chOff x="0" y="0"/>
            <a:chExt cx="4550410" cy="6695440"/>
          </a:xfrm>
        </p:grpSpPr>
        <p:sp>
          <p:nvSpPr>
            <p:cNvPr name="Freeform 3" id="3"/>
            <p:cNvSpPr/>
            <p:nvPr/>
          </p:nvSpPr>
          <p:spPr>
            <a:xfrm flipH="false" flipV="false" rot="0">
              <a:off x="-321310" y="-312420"/>
              <a:ext cx="5191760" cy="7321550"/>
            </a:xfrm>
            <a:custGeom>
              <a:avLst/>
              <a:gdLst/>
              <a:ahLst/>
              <a:cxnLst/>
              <a:rect r="r" b="b" t="t" l="l"/>
              <a:pathLst>
                <a:path h="7321550" w="5191760">
                  <a:moveTo>
                    <a:pt x="1412240" y="6932930"/>
                  </a:moveTo>
                  <a:cubicBezTo>
                    <a:pt x="339090" y="6545580"/>
                    <a:pt x="0" y="4765040"/>
                    <a:pt x="652780" y="2957830"/>
                  </a:cubicBezTo>
                  <a:cubicBezTo>
                    <a:pt x="1305560" y="1150620"/>
                    <a:pt x="2706370" y="0"/>
                    <a:pt x="3779520" y="387350"/>
                  </a:cubicBezTo>
                  <a:cubicBezTo>
                    <a:pt x="4852670" y="774700"/>
                    <a:pt x="5191760" y="2555240"/>
                    <a:pt x="4538980" y="4362450"/>
                  </a:cubicBezTo>
                  <a:cubicBezTo>
                    <a:pt x="3886199" y="6169660"/>
                    <a:pt x="2485390" y="7321550"/>
                    <a:pt x="1412240" y="6932930"/>
                  </a:cubicBezTo>
                  <a:close/>
                </a:path>
              </a:pathLst>
            </a:custGeom>
            <a:blipFill>
              <a:blip r:embed="rId2"/>
              <a:stretch>
                <a:fillRect l="-69882" t="0" r="-69882" b="0"/>
              </a:stretch>
            </a:blipFill>
          </p:spPr>
        </p:sp>
      </p:grpSp>
      <p:sp>
        <p:nvSpPr>
          <p:cNvPr name="Freeform 4" id="4"/>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385540">
            <a:off x="10811882" y="3086100"/>
            <a:ext cx="6939643" cy="4114800"/>
          </a:xfrm>
          <a:custGeom>
            <a:avLst/>
            <a:gdLst/>
            <a:ahLst/>
            <a:cxnLst/>
            <a:rect r="r" b="b" t="t" l="l"/>
            <a:pathLst>
              <a:path h="4114800" w="6939643">
                <a:moveTo>
                  <a:pt x="0" y="0"/>
                </a:moveTo>
                <a:lnTo>
                  <a:pt x="6939642" y="0"/>
                </a:lnTo>
                <a:lnTo>
                  <a:pt x="69396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078582" y="6172200"/>
            <a:ext cx="3569589" cy="4114800"/>
          </a:xfrm>
          <a:custGeom>
            <a:avLst/>
            <a:gdLst/>
            <a:ahLst/>
            <a:cxnLst/>
            <a:rect r="r" b="b" t="t" l="l"/>
            <a:pathLst>
              <a:path h="4114800" w="3569589">
                <a:moveTo>
                  <a:pt x="0" y="0"/>
                </a:moveTo>
                <a:lnTo>
                  <a:pt x="3569589" y="0"/>
                </a:lnTo>
                <a:lnTo>
                  <a:pt x="35695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69008" y="6172200"/>
            <a:ext cx="2170557" cy="4114800"/>
          </a:xfrm>
          <a:custGeom>
            <a:avLst/>
            <a:gdLst/>
            <a:ahLst/>
            <a:cxnLst/>
            <a:rect r="r" b="b" t="t" l="l"/>
            <a:pathLst>
              <a:path h="4114800" w="2170557">
                <a:moveTo>
                  <a:pt x="0" y="0"/>
                </a:moveTo>
                <a:lnTo>
                  <a:pt x="2170557" y="0"/>
                </a:lnTo>
                <a:lnTo>
                  <a:pt x="217055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30747" y="2158884"/>
            <a:ext cx="9639328" cy="102870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Playfair Display Heavy"/>
              </a:rPr>
              <a:t>Dietary Goals</a:t>
            </a:r>
          </a:p>
        </p:txBody>
      </p:sp>
      <p:sp>
        <p:nvSpPr>
          <p:cNvPr name="TextBox 9" id="9"/>
          <p:cNvSpPr txBox="true"/>
          <p:nvPr/>
        </p:nvSpPr>
        <p:spPr>
          <a:xfrm rot="0">
            <a:off x="1730747" y="4312197"/>
            <a:ext cx="3455390" cy="158940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helps with muscle repair and growth. Include lean sources like poultry, fish, beans, and tofu.</a:t>
            </a:r>
          </a:p>
        </p:txBody>
      </p:sp>
      <p:sp>
        <p:nvSpPr>
          <p:cNvPr name="TextBox 10" id="10"/>
          <p:cNvSpPr txBox="true"/>
          <p:nvPr/>
        </p:nvSpPr>
        <p:spPr>
          <a:xfrm rot="0">
            <a:off x="1702172" y="3682884"/>
            <a:ext cx="3843583"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PROTEIN</a:t>
            </a:r>
          </a:p>
        </p:txBody>
      </p:sp>
      <p:sp>
        <p:nvSpPr>
          <p:cNvPr name="TextBox 11" id="11"/>
          <p:cNvSpPr txBox="true"/>
          <p:nvPr/>
        </p:nvSpPr>
        <p:spPr>
          <a:xfrm rot="0">
            <a:off x="6238696" y="4312197"/>
            <a:ext cx="3951955" cy="1989456"/>
          </a:xfrm>
          <a:prstGeom prst="rect">
            <a:avLst/>
          </a:prstGeom>
        </p:spPr>
        <p:txBody>
          <a:bodyPr anchor="t" rtlCol="false" tIns="0" lIns="0" bIns="0" rIns="0">
            <a:spAutoFit/>
          </a:bodyPr>
          <a:lstStyle/>
          <a:p>
            <a:pPr algn="just">
              <a:lnSpc>
                <a:spcPts val="3219"/>
              </a:lnSpc>
            </a:pPr>
            <a:r>
              <a:rPr lang="en-US" sz="2299">
                <a:solidFill>
                  <a:srgbClr val="FFFFFF"/>
                </a:solidFill>
                <a:latin typeface="Open Sans 1"/>
              </a:rPr>
              <a:t>provide energy for intense dance sessions. Opt for whole grains, fruits, and vegetables</a:t>
            </a:r>
          </a:p>
          <a:p>
            <a:pPr algn="just">
              <a:lnSpc>
                <a:spcPts val="3219"/>
              </a:lnSpc>
              <a:spcBef>
                <a:spcPct val="0"/>
              </a:spcBef>
            </a:pPr>
          </a:p>
        </p:txBody>
      </p:sp>
      <p:sp>
        <p:nvSpPr>
          <p:cNvPr name="TextBox 12" id="12"/>
          <p:cNvSpPr txBox="true"/>
          <p:nvPr/>
        </p:nvSpPr>
        <p:spPr>
          <a:xfrm rot="0">
            <a:off x="6152971" y="3682884"/>
            <a:ext cx="403768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CARBOHYDRATES</a:t>
            </a:r>
          </a:p>
        </p:txBody>
      </p:sp>
      <p:sp>
        <p:nvSpPr>
          <p:cNvPr name="TextBox 13" id="13"/>
          <p:cNvSpPr txBox="true"/>
          <p:nvPr/>
        </p:nvSpPr>
        <p:spPr>
          <a:xfrm rot="0">
            <a:off x="1730747" y="7303381"/>
            <a:ext cx="3455390" cy="158940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support joint flexibility and brain function. Incorporate nuts, seeds, avocados, and olive oil.</a:t>
            </a:r>
          </a:p>
        </p:txBody>
      </p:sp>
      <p:sp>
        <p:nvSpPr>
          <p:cNvPr name="TextBox 14" id="14"/>
          <p:cNvSpPr txBox="true"/>
          <p:nvPr/>
        </p:nvSpPr>
        <p:spPr>
          <a:xfrm rot="0">
            <a:off x="1702172" y="6674068"/>
            <a:ext cx="3843583"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HEALTHY FATS</a:t>
            </a:r>
          </a:p>
        </p:txBody>
      </p:sp>
      <p:sp>
        <p:nvSpPr>
          <p:cNvPr name="TextBox 15" id="15"/>
          <p:cNvSpPr txBox="true"/>
          <p:nvPr/>
        </p:nvSpPr>
        <p:spPr>
          <a:xfrm rot="0">
            <a:off x="6238696" y="7268844"/>
            <a:ext cx="3951955" cy="198945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stay well-hydrated to prevent fatigue and cramping. Water, herbal teas, and hydrating foods like fruits can help.</a:t>
            </a:r>
          </a:p>
        </p:txBody>
      </p:sp>
      <p:sp>
        <p:nvSpPr>
          <p:cNvPr name="TextBox 16" id="16"/>
          <p:cNvSpPr txBox="true"/>
          <p:nvPr/>
        </p:nvSpPr>
        <p:spPr>
          <a:xfrm rot="0">
            <a:off x="6238696" y="6674068"/>
            <a:ext cx="403768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HYDRATION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3A19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229034" y="1553340"/>
            <a:ext cx="4879948" cy="7180320"/>
            <a:chOff x="0" y="0"/>
            <a:chExt cx="4550410" cy="6695440"/>
          </a:xfrm>
        </p:grpSpPr>
        <p:sp>
          <p:nvSpPr>
            <p:cNvPr name="Freeform 3" id="3"/>
            <p:cNvSpPr/>
            <p:nvPr/>
          </p:nvSpPr>
          <p:spPr>
            <a:xfrm flipH="false" flipV="false" rot="0">
              <a:off x="-321310" y="-312420"/>
              <a:ext cx="5191760" cy="7321550"/>
            </a:xfrm>
            <a:custGeom>
              <a:avLst/>
              <a:gdLst/>
              <a:ahLst/>
              <a:cxnLst/>
              <a:rect r="r" b="b" t="t" l="l"/>
              <a:pathLst>
                <a:path h="7321550" w="5191760">
                  <a:moveTo>
                    <a:pt x="1412240" y="6932930"/>
                  </a:moveTo>
                  <a:cubicBezTo>
                    <a:pt x="339090" y="6545580"/>
                    <a:pt x="0" y="4765040"/>
                    <a:pt x="652780" y="2957830"/>
                  </a:cubicBezTo>
                  <a:cubicBezTo>
                    <a:pt x="1305560" y="1150620"/>
                    <a:pt x="2706370" y="0"/>
                    <a:pt x="3779520" y="387350"/>
                  </a:cubicBezTo>
                  <a:cubicBezTo>
                    <a:pt x="4852670" y="774700"/>
                    <a:pt x="5191760" y="2555240"/>
                    <a:pt x="4538980" y="4362450"/>
                  </a:cubicBezTo>
                  <a:cubicBezTo>
                    <a:pt x="3886199" y="6169660"/>
                    <a:pt x="2485390" y="7321550"/>
                    <a:pt x="1412240" y="6932930"/>
                  </a:cubicBezTo>
                  <a:close/>
                </a:path>
              </a:pathLst>
            </a:custGeom>
            <a:blipFill>
              <a:blip r:embed="rId2"/>
              <a:stretch>
                <a:fillRect l="-60436" t="0" r="-60436" b="0"/>
              </a:stretch>
            </a:blipFill>
          </p:spPr>
        </p:sp>
      </p:grpSp>
      <p:sp>
        <p:nvSpPr>
          <p:cNvPr name="Freeform 4" id="4"/>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385540">
            <a:off x="10811882" y="3086100"/>
            <a:ext cx="6939643" cy="4114800"/>
          </a:xfrm>
          <a:custGeom>
            <a:avLst/>
            <a:gdLst/>
            <a:ahLst/>
            <a:cxnLst/>
            <a:rect r="r" b="b" t="t" l="l"/>
            <a:pathLst>
              <a:path h="4114800" w="6939643">
                <a:moveTo>
                  <a:pt x="0" y="0"/>
                </a:moveTo>
                <a:lnTo>
                  <a:pt x="6939642" y="0"/>
                </a:lnTo>
                <a:lnTo>
                  <a:pt x="69396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078582" y="6172200"/>
            <a:ext cx="3569589" cy="4114800"/>
          </a:xfrm>
          <a:custGeom>
            <a:avLst/>
            <a:gdLst/>
            <a:ahLst/>
            <a:cxnLst/>
            <a:rect r="r" b="b" t="t" l="l"/>
            <a:pathLst>
              <a:path h="4114800" w="3569589">
                <a:moveTo>
                  <a:pt x="0" y="0"/>
                </a:moveTo>
                <a:lnTo>
                  <a:pt x="3569589" y="0"/>
                </a:lnTo>
                <a:lnTo>
                  <a:pt x="35695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69008" y="6172200"/>
            <a:ext cx="2170557" cy="4114800"/>
          </a:xfrm>
          <a:custGeom>
            <a:avLst/>
            <a:gdLst/>
            <a:ahLst/>
            <a:cxnLst/>
            <a:rect r="r" b="b" t="t" l="l"/>
            <a:pathLst>
              <a:path h="4114800" w="2170557">
                <a:moveTo>
                  <a:pt x="0" y="0"/>
                </a:moveTo>
                <a:lnTo>
                  <a:pt x="2170557" y="0"/>
                </a:lnTo>
                <a:lnTo>
                  <a:pt x="217055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702172" y="2126769"/>
            <a:ext cx="9639328" cy="1028700"/>
          </a:xfrm>
          <a:prstGeom prst="rect">
            <a:avLst/>
          </a:prstGeom>
        </p:spPr>
        <p:txBody>
          <a:bodyPr anchor="t" rtlCol="false" tIns="0" lIns="0" bIns="0" rIns="0">
            <a:spAutoFit/>
          </a:bodyPr>
          <a:lstStyle/>
          <a:p>
            <a:pPr>
              <a:lnSpc>
                <a:spcPts val="8400"/>
              </a:lnSpc>
              <a:spcBef>
                <a:spcPct val="0"/>
              </a:spcBef>
            </a:pPr>
            <a:r>
              <a:rPr lang="en-US" sz="6000">
                <a:solidFill>
                  <a:srgbClr val="FFFFFF"/>
                </a:solidFill>
                <a:latin typeface="Playfair Display Heavy"/>
              </a:rPr>
              <a:t>Dietary Goals</a:t>
            </a:r>
          </a:p>
        </p:txBody>
      </p:sp>
      <p:sp>
        <p:nvSpPr>
          <p:cNvPr name="TextBox 9" id="9"/>
          <p:cNvSpPr txBox="true"/>
          <p:nvPr/>
        </p:nvSpPr>
        <p:spPr>
          <a:xfrm rot="0">
            <a:off x="1730747" y="4312197"/>
            <a:ext cx="3455390" cy="198945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consume a variety of colorful fruits and vegetables for essential nutrients that aid overall health.</a:t>
            </a:r>
          </a:p>
        </p:txBody>
      </p:sp>
      <p:sp>
        <p:nvSpPr>
          <p:cNvPr name="TextBox 10" id="10"/>
          <p:cNvSpPr txBox="true"/>
          <p:nvPr/>
        </p:nvSpPr>
        <p:spPr>
          <a:xfrm rot="0">
            <a:off x="1702172" y="3682884"/>
            <a:ext cx="3843583"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VITAMINS AND MINERALS</a:t>
            </a:r>
          </a:p>
        </p:txBody>
      </p:sp>
      <p:sp>
        <p:nvSpPr>
          <p:cNvPr name="TextBox 11" id="11"/>
          <p:cNvSpPr txBox="true"/>
          <p:nvPr/>
        </p:nvSpPr>
        <p:spPr>
          <a:xfrm rot="0">
            <a:off x="6238696" y="4312197"/>
            <a:ext cx="3951955" cy="158940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Important for bone health. Include dairy or fortified non-dairy alternatives, leafy greens, and fortified foods.</a:t>
            </a:r>
          </a:p>
        </p:txBody>
      </p:sp>
      <p:sp>
        <p:nvSpPr>
          <p:cNvPr name="TextBox 12" id="12"/>
          <p:cNvSpPr txBox="true"/>
          <p:nvPr/>
        </p:nvSpPr>
        <p:spPr>
          <a:xfrm rot="0">
            <a:off x="6152971" y="3682884"/>
            <a:ext cx="403768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CALCIUM</a:t>
            </a:r>
          </a:p>
        </p:txBody>
      </p:sp>
      <p:sp>
        <p:nvSpPr>
          <p:cNvPr name="TextBox 13" id="13"/>
          <p:cNvSpPr txBox="true"/>
          <p:nvPr/>
        </p:nvSpPr>
        <p:spPr>
          <a:xfrm rot="0">
            <a:off x="1730747" y="7268844"/>
            <a:ext cx="3455390" cy="198945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helps maintain energy levels. Sources include lean meats, beans, fortified cereals, and dark leafy greens.</a:t>
            </a:r>
          </a:p>
        </p:txBody>
      </p:sp>
      <p:sp>
        <p:nvSpPr>
          <p:cNvPr name="TextBox 14" id="14"/>
          <p:cNvSpPr txBox="true"/>
          <p:nvPr/>
        </p:nvSpPr>
        <p:spPr>
          <a:xfrm rot="0">
            <a:off x="1702172" y="6801456"/>
            <a:ext cx="3843583"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IRON</a:t>
            </a:r>
          </a:p>
        </p:txBody>
      </p:sp>
      <p:sp>
        <p:nvSpPr>
          <p:cNvPr name="TextBox 15" id="15"/>
          <p:cNvSpPr txBox="true"/>
          <p:nvPr/>
        </p:nvSpPr>
        <p:spPr>
          <a:xfrm rot="0">
            <a:off x="6324421" y="7268844"/>
            <a:ext cx="3951955" cy="1589406"/>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Open Sans 1"/>
              </a:rPr>
              <a:t>have healthy snacks like yogurt, nuts, fruits, or whole-grain crackers to sustain energy during rehearsals.</a:t>
            </a:r>
          </a:p>
        </p:txBody>
      </p:sp>
      <p:sp>
        <p:nvSpPr>
          <p:cNvPr name="TextBox 16" id="16"/>
          <p:cNvSpPr txBox="true"/>
          <p:nvPr/>
        </p:nvSpPr>
        <p:spPr>
          <a:xfrm rot="0">
            <a:off x="6281558" y="6801456"/>
            <a:ext cx="4037680"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1 Bold"/>
              </a:rPr>
              <a:t>SNACKS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2C2B8"/>
        </a:solidFill>
      </p:bgPr>
    </p:bg>
    <p:spTree>
      <p:nvGrpSpPr>
        <p:cNvPr id="1" name=""/>
        <p:cNvGrpSpPr/>
        <p:nvPr/>
      </p:nvGrpSpPr>
      <p:grpSpPr>
        <a:xfrm>
          <a:off x="0" y="0"/>
          <a:ext cx="0" cy="0"/>
          <a:chOff x="0" y="0"/>
          <a:chExt cx="0" cy="0"/>
        </a:xfrm>
      </p:grpSpPr>
      <p:grpSp>
        <p:nvGrpSpPr>
          <p:cNvPr name="Group 2" id="2"/>
          <p:cNvGrpSpPr/>
          <p:nvPr/>
        </p:nvGrpSpPr>
        <p:grpSpPr>
          <a:xfrm rot="0">
            <a:off x="1620292" y="2210462"/>
            <a:ext cx="15047416" cy="6521979"/>
            <a:chOff x="0" y="0"/>
            <a:chExt cx="5090114" cy="2206200"/>
          </a:xfrm>
        </p:grpSpPr>
        <p:sp>
          <p:nvSpPr>
            <p:cNvPr name="Freeform 3" id="3"/>
            <p:cNvSpPr/>
            <p:nvPr/>
          </p:nvSpPr>
          <p:spPr>
            <a:xfrm flipH="false" flipV="false" rot="0">
              <a:off x="0" y="0"/>
              <a:ext cx="5090113" cy="2206200"/>
            </a:xfrm>
            <a:custGeom>
              <a:avLst/>
              <a:gdLst/>
              <a:ahLst/>
              <a:cxnLst/>
              <a:rect r="r" b="b" t="t" l="l"/>
              <a:pathLst>
                <a:path h="2206200" w="5090113">
                  <a:moveTo>
                    <a:pt x="0" y="0"/>
                  </a:moveTo>
                  <a:lnTo>
                    <a:pt x="5090113" y="0"/>
                  </a:lnTo>
                  <a:lnTo>
                    <a:pt x="5090113" y="2206200"/>
                  </a:lnTo>
                  <a:lnTo>
                    <a:pt x="0" y="2206200"/>
                  </a:lnTo>
                  <a:close/>
                </a:path>
              </a:pathLst>
            </a:custGeom>
            <a:solidFill>
              <a:srgbClr val="F1E6E4"/>
            </a:solidFill>
          </p:spPr>
        </p:sp>
      </p:grpSp>
      <p:grpSp>
        <p:nvGrpSpPr>
          <p:cNvPr name="Group 4" id="4"/>
          <p:cNvGrpSpPr>
            <a:grpSpLocks noChangeAspect="true"/>
          </p:cNvGrpSpPr>
          <p:nvPr/>
        </p:nvGrpSpPr>
        <p:grpSpPr>
          <a:xfrm rot="0">
            <a:off x="3893216" y="5036216"/>
            <a:ext cx="10501569" cy="5250784"/>
            <a:chOff x="0" y="0"/>
            <a:chExt cx="6350000" cy="3175000"/>
          </a:xfrm>
        </p:grpSpPr>
        <p:sp>
          <p:nvSpPr>
            <p:cNvPr name="Freeform 5" id="5"/>
            <p:cNvSpPr/>
            <p:nvPr/>
          </p:nvSpPr>
          <p:spPr>
            <a:xfrm flipH="false" flipV="false" rot="0">
              <a:off x="0" y="0"/>
              <a:ext cx="6350000" cy="3175000"/>
            </a:xfrm>
            <a:custGeom>
              <a:avLst/>
              <a:gdLst/>
              <a:ahLst/>
              <a:cxnLst/>
              <a:rect r="r" b="b" t="t" l="l"/>
              <a:pathLst>
                <a:path h="3175000" w="6350000">
                  <a:moveTo>
                    <a:pt x="6350000" y="3175000"/>
                  </a:moveTo>
                  <a:lnTo>
                    <a:pt x="0" y="3175000"/>
                  </a:lnTo>
                  <a:lnTo>
                    <a:pt x="0" y="1574800"/>
                  </a:lnTo>
                  <a:cubicBezTo>
                    <a:pt x="0" y="704850"/>
                    <a:pt x="704850" y="0"/>
                    <a:pt x="1574800" y="0"/>
                  </a:cubicBezTo>
                  <a:lnTo>
                    <a:pt x="4775200" y="0"/>
                  </a:lnTo>
                  <a:cubicBezTo>
                    <a:pt x="5645150" y="0"/>
                    <a:pt x="6350000" y="704850"/>
                    <a:pt x="6350000" y="1574800"/>
                  </a:cubicBezTo>
                  <a:lnTo>
                    <a:pt x="6350000" y="3175000"/>
                  </a:lnTo>
                  <a:close/>
                </a:path>
              </a:pathLst>
            </a:custGeom>
            <a:blipFill>
              <a:blip r:embed="rId2"/>
              <a:stretch>
                <a:fillRect l="0" t="-24469" r="0" b="-9447"/>
              </a:stretch>
            </a:blipFill>
          </p:spPr>
        </p:sp>
      </p:grpSp>
      <p:sp>
        <p:nvSpPr>
          <p:cNvPr name="Freeform 6" id="6"/>
          <p:cNvSpPr/>
          <p:nvPr/>
        </p:nvSpPr>
        <p:spPr>
          <a:xfrm flipH="false" flipV="false" rot="0">
            <a:off x="14759836"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28164" y="-3528164"/>
            <a:ext cx="7056327" cy="7056327"/>
          </a:xfrm>
          <a:custGeom>
            <a:avLst/>
            <a:gdLst/>
            <a:ahLst/>
            <a:cxnLst/>
            <a:rect r="r" b="b" t="t" l="l"/>
            <a:pathLst>
              <a:path h="7056327" w="7056327">
                <a:moveTo>
                  <a:pt x="0" y="0"/>
                </a:moveTo>
                <a:lnTo>
                  <a:pt x="7056328" y="0"/>
                </a:lnTo>
                <a:lnTo>
                  <a:pt x="7056328" y="7056328"/>
                </a:lnTo>
                <a:lnTo>
                  <a:pt x="0" y="705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0">
            <a:off x="8106836" y="1187397"/>
            <a:ext cx="2074329" cy="1452030"/>
          </a:xfrm>
          <a:custGeom>
            <a:avLst/>
            <a:gdLst/>
            <a:ahLst/>
            <a:cxnLst/>
            <a:rect r="r" b="b" t="t" l="l"/>
            <a:pathLst>
              <a:path h="1452030" w="2074329">
                <a:moveTo>
                  <a:pt x="2074328" y="1452030"/>
                </a:moveTo>
                <a:lnTo>
                  <a:pt x="0" y="1452030"/>
                </a:lnTo>
                <a:lnTo>
                  <a:pt x="0" y="0"/>
                </a:lnTo>
                <a:lnTo>
                  <a:pt x="2074328" y="0"/>
                </a:lnTo>
                <a:lnTo>
                  <a:pt x="2074328" y="145203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089425" y="3356714"/>
            <a:ext cx="12109150" cy="1113712"/>
          </a:xfrm>
          <a:prstGeom prst="rect">
            <a:avLst/>
          </a:prstGeom>
        </p:spPr>
        <p:txBody>
          <a:bodyPr anchor="t" rtlCol="false" tIns="0" lIns="0" bIns="0" rIns="0">
            <a:spAutoFit/>
          </a:bodyPr>
          <a:lstStyle/>
          <a:p>
            <a:pPr algn="ctr">
              <a:lnSpc>
                <a:spcPts val="4479"/>
              </a:lnSpc>
              <a:spcBef>
                <a:spcPct val="0"/>
              </a:spcBef>
            </a:pPr>
            <a:r>
              <a:rPr lang="en-US" sz="3199">
                <a:solidFill>
                  <a:srgbClr val="7D331F"/>
                </a:solidFill>
                <a:latin typeface="Open Sans 1 Bold Italics"/>
              </a:rPr>
              <a:t>Ballet is a magnificent work of art in the form of dance and has a beautiful story in it.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0"/>
            <a:ext cx="16230600" cy="8115300"/>
            <a:chOff x="0" y="0"/>
            <a:chExt cx="6662420" cy="3331210"/>
          </a:xfrm>
        </p:grpSpPr>
        <p:sp>
          <p:nvSpPr>
            <p:cNvPr name="Freeform 3" id="3"/>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l="0" t="-16687" r="0" b="-16687"/>
              </a:stretch>
            </a:blipFill>
          </p:spPr>
        </p:sp>
      </p:grpSp>
      <p:sp>
        <p:nvSpPr>
          <p:cNvPr name="TextBox 4" id="4"/>
          <p:cNvSpPr txBox="true"/>
          <p:nvPr/>
        </p:nvSpPr>
        <p:spPr>
          <a:xfrm rot="0">
            <a:off x="213678" y="2499934"/>
            <a:ext cx="17860644" cy="6845955"/>
          </a:xfrm>
          <a:prstGeom prst="rect">
            <a:avLst/>
          </a:prstGeom>
        </p:spPr>
        <p:txBody>
          <a:bodyPr anchor="t" rtlCol="false" tIns="0" lIns="0" bIns="0" rIns="0">
            <a:spAutoFit/>
          </a:bodyPr>
          <a:lstStyle/>
          <a:p>
            <a:pPr algn="ctr">
              <a:lnSpc>
                <a:spcPts val="56010"/>
              </a:lnSpc>
              <a:spcBef>
                <a:spcPct val="0"/>
              </a:spcBef>
            </a:pPr>
            <a:r>
              <a:rPr lang="en-US" sz="40007">
                <a:solidFill>
                  <a:srgbClr val="7D331F"/>
                </a:solidFill>
                <a:latin typeface="Moontime"/>
              </a:rPr>
              <a:t>Thank You</a:t>
            </a:r>
          </a:p>
        </p:txBody>
      </p:sp>
      <p:sp>
        <p:nvSpPr>
          <p:cNvPr name="TextBox 5" id="5"/>
          <p:cNvSpPr txBox="true"/>
          <p:nvPr/>
        </p:nvSpPr>
        <p:spPr>
          <a:xfrm rot="0">
            <a:off x="2176276" y="8787032"/>
            <a:ext cx="13935448" cy="396240"/>
          </a:xfrm>
          <a:prstGeom prst="rect">
            <a:avLst/>
          </a:prstGeom>
        </p:spPr>
        <p:txBody>
          <a:bodyPr anchor="t" rtlCol="false" tIns="0" lIns="0" bIns="0" rIns="0">
            <a:spAutoFit/>
          </a:bodyPr>
          <a:lstStyle/>
          <a:p>
            <a:pPr algn="ctr">
              <a:lnSpc>
                <a:spcPts val="3360"/>
              </a:lnSpc>
              <a:spcBef>
                <a:spcPct val="0"/>
              </a:spcBef>
            </a:pPr>
            <a:r>
              <a:rPr lang="en-US" sz="2400" spc="1920">
                <a:solidFill>
                  <a:srgbClr val="7D331F"/>
                </a:solidFill>
                <a:latin typeface="Open Sans 1"/>
              </a:rPr>
              <a:t>CLASSICAL BALLET - WEEK 16</a:t>
            </a:r>
          </a:p>
        </p:txBody>
      </p:sp>
      <p:sp>
        <p:nvSpPr>
          <p:cNvPr name="Freeform 6" id="6"/>
          <p:cNvSpPr/>
          <p:nvPr/>
        </p:nvSpPr>
        <p:spPr>
          <a:xfrm flipH="false" flipV="false" rot="0">
            <a:off x="14759836" y="7120493"/>
            <a:ext cx="7056327" cy="7056327"/>
          </a:xfrm>
          <a:custGeom>
            <a:avLst/>
            <a:gdLst/>
            <a:ahLst/>
            <a:cxnLst/>
            <a:rect r="r" b="b" t="t" l="l"/>
            <a:pathLst>
              <a:path h="7056327" w="7056327">
                <a:moveTo>
                  <a:pt x="0" y="0"/>
                </a:moveTo>
                <a:lnTo>
                  <a:pt x="7056328" y="0"/>
                </a:lnTo>
                <a:lnTo>
                  <a:pt x="7056328" y="7056327"/>
                </a:lnTo>
                <a:lnTo>
                  <a:pt x="0" y="70563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28164" y="7120493"/>
            <a:ext cx="7056327" cy="7056327"/>
          </a:xfrm>
          <a:custGeom>
            <a:avLst/>
            <a:gdLst/>
            <a:ahLst/>
            <a:cxnLst/>
            <a:rect r="r" b="b" t="t" l="l"/>
            <a:pathLst>
              <a:path h="7056327" w="7056327">
                <a:moveTo>
                  <a:pt x="0" y="0"/>
                </a:moveTo>
                <a:lnTo>
                  <a:pt x="7056328" y="0"/>
                </a:lnTo>
                <a:lnTo>
                  <a:pt x="7056328" y="7056327"/>
                </a:lnTo>
                <a:lnTo>
                  <a:pt x="0" y="70563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2673352"/>
            <a:ext cx="9087852" cy="4544092"/>
          </a:xfrm>
          <a:custGeom>
            <a:avLst/>
            <a:gdLst/>
            <a:ahLst/>
            <a:cxnLst/>
            <a:rect r="r" b="b" t="t" l="l"/>
            <a:pathLst>
              <a:path h="4544092" w="9087852">
                <a:moveTo>
                  <a:pt x="0" y="0"/>
                </a:moveTo>
                <a:lnTo>
                  <a:pt x="9087852" y="0"/>
                </a:lnTo>
                <a:lnTo>
                  <a:pt x="9087852" y="4544091"/>
                </a:lnTo>
                <a:lnTo>
                  <a:pt x="0" y="4544091"/>
                </a:lnTo>
                <a:lnTo>
                  <a:pt x="0" y="0"/>
                </a:lnTo>
                <a:close/>
              </a:path>
            </a:pathLst>
          </a:custGeom>
          <a:blipFill>
            <a:blip r:embed="rId4"/>
            <a:stretch>
              <a:fillRect l="0" t="-15397" r="0" b="-15397"/>
            </a:stretch>
          </a:blipFill>
        </p:spPr>
      </p:sp>
      <p:sp>
        <p:nvSpPr>
          <p:cNvPr name="Freeform 7" id="7"/>
          <p:cNvSpPr/>
          <p:nvPr/>
        </p:nvSpPr>
        <p:spPr>
          <a:xfrm flipH="false" flipV="false" rot="0">
            <a:off x="10116552" y="2677306"/>
            <a:ext cx="6771652" cy="4540137"/>
          </a:xfrm>
          <a:custGeom>
            <a:avLst/>
            <a:gdLst/>
            <a:ahLst/>
            <a:cxnLst/>
            <a:rect r="r" b="b" t="t" l="l"/>
            <a:pathLst>
              <a:path h="4540137" w="6771652">
                <a:moveTo>
                  <a:pt x="0" y="0"/>
                </a:moveTo>
                <a:lnTo>
                  <a:pt x="6771652" y="0"/>
                </a:lnTo>
                <a:lnTo>
                  <a:pt x="6771652" y="4540137"/>
                </a:lnTo>
                <a:lnTo>
                  <a:pt x="0" y="4540137"/>
                </a:lnTo>
                <a:lnTo>
                  <a:pt x="0" y="0"/>
                </a:lnTo>
                <a:close/>
              </a:path>
            </a:pathLst>
          </a:custGeom>
          <a:blipFill>
            <a:blip r:embed="rId5"/>
            <a:stretch>
              <a:fillRect l="0" t="-58152" r="0" b="-74740"/>
            </a:stretch>
          </a:blipFill>
        </p:spPr>
      </p:sp>
      <p:sp>
        <p:nvSpPr>
          <p:cNvPr name="TextBox 8" id="8"/>
          <p:cNvSpPr txBox="true"/>
          <p:nvPr/>
        </p:nvSpPr>
        <p:spPr>
          <a:xfrm rot="0">
            <a:off x="1265894" y="761085"/>
            <a:ext cx="11721642" cy="1384929"/>
          </a:xfrm>
          <a:prstGeom prst="rect">
            <a:avLst/>
          </a:prstGeom>
        </p:spPr>
        <p:txBody>
          <a:bodyPr anchor="t" rtlCol="false" tIns="0" lIns="0" bIns="0" rIns="0">
            <a:spAutoFit/>
          </a:bodyPr>
          <a:lstStyle/>
          <a:p>
            <a:pPr>
              <a:lnSpc>
                <a:spcPts val="11340"/>
              </a:lnSpc>
              <a:spcBef>
                <a:spcPct val="0"/>
              </a:spcBef>
            </a:pPr>
            <a:r>
              <a:rPr lang="en-US" sz="8100">
                <a:solidFill>
                  <a:srgbClr val="7D331F"/>
                </a:solidFill>
                <a:latin typeface="Playfair Display Heavy"/>
              </a:rPr>
              <a:t>Origin</a:t>
            </a:r>
          </a:p>
        </p:txBody>
      </p:sp>
      <p:sp>
        <p:nvSpPr>
          <p:cNvPr name="TextBox 9" id="9"/>
          <p:cNvSpPr txBox="true"/>
          <p:nvPr/>
        </p:nvSpPr>
        <p:spPr>
          <a:xfrm rot="0">
            <a:off x="1028700" y="7577405"/>
            <a:ext cx="15859504" cy="1957400"/>
          </a:xfrm>
          <a:prstGeom prst="rect">
            <a:avLst/>
          </a:prstGeom>
        </p:spPr>
        <p:txBody>
          <a:bodyPr anchor="t" rtlCol="false" tIns="0" lIns="0" bIns="0" rIns="0">
            <a:spAutoFit/>
          </a:bodyPr>
          <a:lstStyle/>
          <a:p>
            <a:pPr>
              <a:lnSpc>
                <a:spcPts val="3936"/>
              </a:lnSpc>
              <a:spcBef>
                <a:spcPct val="0"/>
              </a:spcBef>
            </a:pPr>
            <a:r>
              <a:rPr lang="en-US" sz="2811">
                <a:solidFill>
                  <a:srgbClr val="7D331F"/>
                </a:solidFill>
                <a:latin typeface="Playfair Display Bold"/>
              </a:rPr>
              <a:t>Classical Ballet </a:t>
            </a:r>
            <a:r>
              <a:rPr lang="en-US" sz="2811">
                <a:solidFill>
                  <a:srgbClr val="7D331F"/>
                </a:solidFill>
                <a:latin typeface="Playfair Display"/>
              </a:rPr>
              <a:t>is a highly formalized and stylized dance that originated in Italy but was later developed in France and Russia. Classical ballet have become an integral part of courtly entertainment, however it was in France where the classical ballet truly began to take shape and gain prominence as we know today.</a:t>
            </a:r>
          </a:p>
        </p:txBody>
      </p:sp>
      <p:sp>
        <p:nvSpPr>
          <p:cNvPr name="TextBox 10" id="10"/>
          <p:cNvSpPr txBox="true"/>
          <p:nvPr/>
        </p:nvSpPr>
        <p:spPr>
          <a:xfrm rot="-490094">
            <a:off x="1513570" y="1976143"/>
            <a:ext cx="2677039" cy="513579"/>
          </a:xfrm>
          <a:prstGeom prst="rect">
            <a:avLst/>
          </a:prstGeom>
        </p:spPr>
        <p:txBody>
          <a:bodyPr anchor="t" rtlCol="false" tIns="0" lIns="0" bIns="0" rIns="0">
            <a:spAutoFit/>
          </a:bodyPr>
          <a:lstStyle/>
          <a:p>
            <a:pPr algn="ctr">
              <a:lnSpc>
                <a:spcPts val="4197"/>
              </a:lnSpc>
              <a:spcBef>
                <a:spcPct val="0"/>
              </a:spcBef>
            </a:pPr>
            <a:r>
              <a:rPr lang="en-US" sz="2998">
                <a:solidFill>
                  <a:srgbClr val="7D331F"/>
                </a:solidFill>
                <a:latin typeface="Moontime"/>
              </a:rPr>
              <a:t>CLASSICAL BALLET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F685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47327" y="1907428"/>
            <a:ext cx="3095713" cy="3095713"/>
            <a:chOff x="0" y="0"/>
            <a:chExt cx="6350000" cy="6350000"/>
          </a:xfrm>
        </p:grpSpPr>
        <p:sp>
          <p:nvSpPr>
            <p:cNvPr name="Freeform 3" id="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24976" r="0" b="-24976"/>
              </a:stretch>
            </a:blipFill>
          </p:spPr>
        </p:sp>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5" id="5"/>
          <p:cNvGrpSpPr>
            <a:grpSpLocks noChangeAspect="true"/>
          </p:cNvGrpSpPr>
          <p:nvPr/>
        </p:nvGrpSpPr>
        <p:grpSpPr>
          <a:xfrm rot="0">
            <a:off x="1922542" y="1907428"/>
            <a:ext cx="3095713" cy="3095713"/>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23638" r="0" b="-26314"/>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8" id="8"/>
          <p:cNvGrpSpPr>
            <a:grpSpLocks noChangeAspect="true"/>
          </p:cNvGrpSpPr>
          <p:nvPr/>
        </p:nvGrpSpPr>
        <p:grpSpPr>
          <a:xfrm rot="0">
            <a:off x="5347327" y="5283859"/>
            <a:ext cx="3095713" cy="3095713"/>
            <a:chOff x="0" y="0"/>
            <a:chExt cx="6350000" cy="6350000"/>
          </a:xfrm>
        </p:grpSpPr>
        <p:sp>
          <p:nvSpPr>
            <p:cNvPr name="Freeform 9" id="9"/>
            <p:cNvSpPr/>
            <p:nvPr/>
          </p:nvSpPr>
          <p:spPr>
            <a:xfrm flipH="true" flipV="false" rot="0">
              <a:off x="655320" y="655320"/>
              <a:ext cx="5039360" cy="5039360"/>
            </a:xfrm>
            <a:custGeom>
              <a:avLst/>
              <a:gdLst/>
              <a:ahLst/>
              <a:cxnLst/>
              <a:rect r="r" b="b" t="t" l="l"/>
              <a:pathLst>
                <a:path h="5039360" w="5039360">
                  <a:moveTo>
                    <a:pt x="2519680" y="0"/>
                  </a:moveTo>
                  <a:cubicBezTo>
                    <a:pt x="3911600" y="0"/>
                    <a:pt x="5039360" y="1127760"/>
                    <a:pt x="5039360" y="2519680"/>
                  </a:cubicBezTo>
                  <a:cubicBezTo>
                    <a:pt x="5039360" y="3911600"/>
                    <a:pt x="3911600" y="5039360"/>
                    <a:pt x="2519680" y="5039360"/>
                  </a:cubicBezTo>
                  <a:cubicBezTo>
                    <a:pt x="1127760" y="5039360"/>
                    <a:pt x="0" y="3911600"/>
                    <a:pt x="0" y="2519680"/>
                  </a:cubicBezTo>
                  <a:cubicBezTo>
                    <a:pt x="0" y="1127760"/>
                    <a:pt x="1127760" y="0"/>
                    <a:pt x="2519680" y="0"/>
                  </a:cubicBezTo>
                  <a:close/>
                </a:path>
              </a:pathLst>
            </a:custGeom>
            <a:blipFill>
              <a:blip r:embed="rId4"/>
              <a:stretch>
                <a:fillRect l="0" t="-6247" r="0" b="-43705"/>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11" id="11"/>
          <p:cNvGrpSpPr>
            <a:grpSpLocks noChangeAspect="true"/>
          </p:cNvGrpSpPr>
          <p:nvPr/>
        </p:nvGrpSpPr>
        <p:grpSpPr>
          <a:xfrm rot="0">
            <a:off x="1922542" y="5283859"/>
            <a:ext cx="3095713" cy="3095713"/>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t="-20963" r="0" b="-28989"/>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sp>
        <p:nvSpPr>
          <p:cNvPr name="Freeform 14" id="14"/>
          <p:cNvSpPr/>
          <p:nvPr/>
        </p:nvSpPr>
        <p:spPr>
          <a:xfrm flipH="false" flipV="false" rot="0">
            <a:off x="13494487"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9786115" y="2799154"/>
            <a:ext cx="6753146" cy="1689101"/>
            <a:chOff x="0" y="0"/>
            <a:chExt cx="9004195" cy="2252134"/>
          </a:xfrm>
        </p:grpSpPr>
        <p:grpSp>
          <p:nvGrpSpPr>
            <p:cNvPr name="Group 16" id="16"/>
            <p:cNvGrpSpPr/>
            <p:nvPr/>
          </p:nvGrpSpPr>
          <p:grpSpPr>
            <a:xfrm rot="0">
              <a:off x="0" y="50800"/>
              <a:ext cx="374290" cy="37429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p:spPr>
          </p:sp>
        </p:grpSp>
        <p:sp>
          <p:nvSpPr>
            <p:cNvPr name="TextBox 18" id="18"/>
            <p:cNvSpPr txBox="true"/>
            <p:nvPr/>
          </p:nvSpPr>
          <p:spPr>
            <a:xfrm rot="0">
              <a:off x="1155755" y="-47625"/>
              <a:ext cx="7848440" cy="2299759"/>
            </a:xfrm>
            <a:prstGeom prst="rect">
              <a:avLst/>
            </a:prstGeom>
          </p:spPr>
          <p:txBody>
            <a:bodyPr anchor="t" rtlCol="false" tIns="0" lIns="0" bIns="0" rIns="0">
              <a:spAutoFit/>
            </a:bodyPr>
            <a:lstStyle/>
            <a:p>
              <a:pPr>
                <a:lnSpc>
                  <a:spcPts val="3499"/>
                </a:lnSpc>
                <a:spcBef>
                  <a:spcPct val="0"/>
                </a:spcBef>
              </a:pPr>
              <a:r>
                <a:rPr lang="en-US" sz="2499">
                  <a:solidFill>
                    <a:srgbClr val="F3EAE8"/>
                  </a:solidFill>
                  <a:latin typeface="Open Sans 1 Bold"/>
                </a:rPr>
                <a:t>Precision </a:t>
              </a:r>
              <a:r>
                <a:rPr lang="en-US" sz="2499">
                  <a:solidFill>
                    <a:srgbClr val="F3EAE8"/>
                  </a:solidFill>
                  <a:latin typeface="Open Sans 1"/>
                </a:rPr>
                <a:t>- Classical Ballet is known for requiring it's dancers to achieve high level of precision through rigorous and demanding training.</a:t>
              </a:r>
            </a:p>
          </p:txBody>
        </p:sp>
      </p:grpSp>
      <p:sp>
        <p:nvSpPr>
          <p:cNvPr name="Freeform 19" id="19"/>
          <p:cNvSpPr/>
          <p:nvPr/>
        </p:nvSpPr>
        <p:spPr>
          <a:xfrm flipH="false" flipV="false" rot="0">
            <a:off x="15874367" y="7126760"/>
            <a:ext cx="2413633" cy="3160240"/>
          </a:xfrm>
          <a:custGeom>
            <a:avLst/>
            <a:gdLst/>
            <a:ahLst/>
            <a:cxnLst/>
            <a:rect r="r" b="b" t="t" l="l"/>
            <a:pathLst>
              <a:path h="3160240" w="2413633">
                <a:moveTo>
                  <a:pt x="0" y="0"/>
                </a:moveTo>
                <a:lnTo>
                  <a:pt x="2413633" y="0"/>
                </a:lnTo>
                <a:lnTo>
                  <a:pt x="2413633" y="3160240"/>
                </a:lnTo>
                <a:lnTo>
                  <a:pt x="0" y="3160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0" id="20"/>
          <p:cNvGrpSpPr/>
          <p:nvPr/>
        </p:nvGrpSpPr>
        <p:grpSpPr>
          <a:xfrm rot="0">
            <a:off x="9786115" y="5143500"/>
            <a:ext cx="6753146" cy="2565401"/>
            <a:chOff x="0" y="0"/>
            <a:chExt cx="9004195" cy="3420534"/>
          </a:xfrm>
        </p:grpSpPr>
        <p:grpSp>
          <p:nvGrpSpPr>
            <p:cNvPr name="Group 21" id="21"/>
            <p:cNvGrpSpPr/>
            <p:nvPr/>
          </p:nvGrpSpPr>
          <p:grpSpPr>
            <a:xfrm rot="0">
              <a:off x="0" y="50800"/>
              <a:ext cx="374290" cy="374290"/>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p:spPr>
          </p:sp>
        </p:grpSp>
        <p:sp>
          <p:nvSpPr>
            <p:cNvPr name="TextBox 23" id="23"/>
            <p:cNvSpPr txBox="true"/>
            <p:nvPr/>
          </p:nvSpPr>
          <p:spPr>
            <a:xfrm rot="0">
              <a:off x="1155755" y="-47625"/>
              <a:ext cx="7848440" cy="3468159"/>
            </a:xfrm>
            <a:prstGeom prst="rect">
              <a:avLst/>
            </a:prstGeom>
          </p:spPr>
          <p:txBody>
            <a:bodyPr anchor="t" rtlCol="false" tIns="0" lIns="0" bIns="0" rIns="0">
              <a:spAutoFit/>
            </a:bodyPr>
            <a:lstStyle/>
            <a:p>
              <a:pPr>
                <a:lnSpc>
                  <a:spcPts val="3499"/>
                </a:lnSpc>
                <a:spcBef>
                  <a:spcPct val="0"/>
                </a:spcBef>
              </a:pPr>
              <a:r>
                <a:rPr lang="en-US" sz="2499">
                  <a:solidFill>
                    <a:srgbClr val="F3EAE8"/>
                  </a:solidFill>
                  <a:latin typeface="Open Sans 1 Bold"/>
                </a:rPr>
                <a:t>Pointee  Technique </a:t>
              </a:r>
              <a:r>
                <a:rPr lang="en-US" sz="2499">
                  <a:solidFill>
                    <a:srgbClr val="F3EAE8"/>
                  </a:solidFill>
                  <a:latin typeface="Open Sans 1"/>
                </a:rPr>
                <a:t>- It is a part of classical ballet involving a technique that concerns pointe work, wherein a ballet dancer supports all of their body weight on the tips of fully extended feet when wearing pointe shoes.</a:t>
              </a:r>
            </a:p>
          </p:txBody>
        </p:sp>
      </p:grpSp>
      <p:sp>
        <p:nvSpPr>
          <p:cNvPr name="TextBox 24" id="24"/>
          <p:cNvSpPr txBox="true"/>
          <p:nvPr/>
        </p:nvSpPr>
        <p:spPr>
          <a:xfrm rot="0">
            <a:off x="9786115" y="1049719"/>
            <a:ext cx="7416744" cy="1101725"/>
          </a:xfrm>
          <a:prstGeom prst="rect">
            <a:avLst/>
          </a:prstGeom>
        </p:spPr>
        <p:txBody>
          <a:bodyPr anchor="t" rtlCol="false" tIns="0" lIns="0" bIns="0" rIns="0">
            <a:spAutoFit/>
          </a:bodyPr>
          <a:lstStyle/>
          <a:p>
            <a:pPr>
              <a:lnSpc>
                <a:spcPts val="9099"/>
              </a:lnSpc>
              <a:spcBef>
                <a:spcPct val="0"/>
              </a:spcBef>
            </a:pPr>
            <a:r>
              <a:rPr lang="en-US" sz="6499">
                <a:solidFill>
                  <a:srgbClr val="F3EAE8"/>
                </a:solidFill>
                <a:latin typeface="Playfair Display Heavy"/>
              </a:rPr>
              <a:t>Characteristics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F685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347327" y="1907428"/>
            <a:ext cx="3095713" cy="3095713"/>
            <a:chOff x="0" y="0"/>
            <a:chExt cx="6350000" cy="6350000"/>
          </a:xfrm>
        </p:grpSpPr>
        <p:sp>
          <p:nvSpPr>
            <p:cNvPr name="Freeform 3" id="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24976" r="0" b="-24976"/>
              </a:stretch>
            </a:blipFill>
          </p:spPr>
        </p:sp>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5" id="5"/>
          <p:cNvGrpSpPr>
            <a:grpSpLocks noChangeAspect="true"/>
          </p:cNvGrpSpPr>
          <p:nvPr/>
        </p:nvGrpSpPr>
        <p:grpSpPr>
          <a:xfrm rot="0">
            <a:off x="1922542" y="1907428"/>
            <a:ext cx="3095713" cy="3095713"/>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23638" r="0" b="-26314"/>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8" id="8"/>
          <p:cNvGrpSpPr>
            <a:grpSpLocks noChangeAspect="true"/>
          </p:cNvGrpSpPr>
          <p:nvPr/>
        </p:nvGrpSpPr>
        <p:grpSpPr>
          <a:xfrm rot="0">
            <a:off x="5347327" y="5283859"/>
            <a:ext cx="3095713" cy="3095713"/>
            <a:chOff x="0" y="0"/>
            <a:chExt cx="6350000" cy="6350000"/>
          </a:xfrm>
        </p:grpSpPr>
        <p:sp>
          <p:nvSpPr>
            <p:cNvPr name="Freeform 9" id="9"/>
            <p:cNvSpPr/>
            <p:nvPr/>
          </p:nvSpPr>
          <p:spPr>
            <a:xfrm flipH="true" flipV="false" rot="0">
              <a:off x="655320" y="655320"/>
              <a:ext cx="5039360" cy="5039360"/>
            </a:xfrm>
            <a:custGeom>
              <a:avLst/>
              <a:gdLst/>
              <a:ahLst/>
              <a:cxnLst/>
              <a:rect r="r" b="b" t="t" l="l"/>
              <a:pathLst>
                <a:path h="5039360" w="5039360">
                  <a:moveTo>
                    <a:pt x="2519680" y="0"/>
                  </a:moveTo>
                  <a:cubicBezTo>
                    <a:pt x="3911600" y="0"/>
                    <a:pt x="5039360" y="1127760"/>
                    <a:pt x="5039360" y="2519680"/>
                  </a:cubicBezTo>
                  <a:cubicBezTo>
                    <a:pt x="5039360" y="3911600"/>
                    <a:pt x="3911600" y="5039360"/>
                    <a:pt x="2519680" y="5039360"/>
                  </a:cubicBezTo>
                  <a:cubicBezTo>
                    <a:pt x="1127760" y="5039360"/>
                    <a:pt x="0" y="3911600"/>
                    <a:pt x="0" y="2519680"/>
                  </a:cubicBezTo>
                  <a:cubicBezTo>
                    <a:pt x="0" y="1127760"/>
                    <a:pt x="1127760" y="0"/>
                    <a:pt x="2519680" y="0"/>
                  </a:cubicBezTo>
                  <a:close/>
                </a:path>
              </a:pathLst>
            </a:custGeom>
            <a:blipFill>
              <a:blip r:embed="rId4"/>
              <a:stretch>
                <a:fillRect l="0" t="-6247" r="0" b="-43705"/>
              </a:stretch>
            </a:blipFill>
          </p:spPr>
        </p:sp>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grpSp>
        <p:nvGrpSpPr>
          <p:cNvPr name="Group 11" id="11"/>
          <p:cNvGrpSpPr>
            <a:grpSpLocks noChangeAspect="true"/>
          </p:cNvGrpSpPr>
          <p:nvPr/>
        </p:nvGrpSpPr>
        <p:grpSpPr>
          <a:xfrm rot="0">
            <a:off x="1922542" y="5283859"/>
            <a:ext cx="3095713" cy="3095713"/>
            <a:chOff x="0" y="0"/>
            <a:chExt cx="6350000" cy="6350000"/>
          </a:xfrm>
        </p:grpSpPr>
        <p:sp>
          <p:nvSpPr>
            <p:cNvPr name="Freeform 12" id="1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t="-20963" r="0" b="-28989"/>
              </a:stretch>
            </a:blipFill>
          </p:spPr>
        </p:sp>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C3A194"/>
            </a:solidFill>
          </p:spPr>
        </p:sp>
      </p:grpSp>
      <p:sp>
        <p:nvSpPr>
          <p:cNvPr name="Freeform 14" id="14"/>
          <p:cNvSpPr/>
          <p:nvPr/>
        </p:nvSpPr>
        <p:spPr>
          <a:xfrm flipH="false" flipV="false" rot="0">
            <a:off x="13494487"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9786115" y="2799154"/>
            <a:ext cx="6753146" cy="3003551"/>
            <a:chOff x="0" y="0"/>
            <a:chExt cx="9004195" cy="4004734"/>
          </a:xfrm>
        </p:grpSpPr>
        <p:grpSp>
          <p:nvGrpSpPr>
            <p:cNvPr name="Group 16" id="16"/>
            <p:cNvGrpSpPr/>
            <p:nvPr/>
          </p:nvGrpSpPr>
          <p:grpSpPr>
            <a:xfrm rot="0">
              <a:off x="0" y="50800"/>
              <a:ext cx="374290" cy="374290"/>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p:spPr>
          </p:sp>
        </p:grpSp>
        <p:sp>
          <p:nvSpPr>
            <p:cNvPr name="TextBox 18" id="18"/>
            <p:cNvSpPr txBox="true"/>
            <p:nvPr/>
          </p:nvSpPr>
          <p:spPr>
            <a:xfrm rot="0">
              <a:off x="1155755" y="-47625"/>
              <a:ext cx="7848440" cy="4052359"/>
            </a:xfrm>
            <a:prstGeom prst="rect">
              <a:avLst/>
            </a:prstGeom>
          </p:spPr>
          <p:txBody>
            <a:bodyPr anchor="t" rtlCol="false" tIns="0" lIns="0" bIns="0" rIns="0">
              <a:spAutoFit/>
            </a:bodyPr>
            <a:lstStyle/>
            <a:p>
              <a:pPr>
                <a:lnSpc>
                  <a:spcPts val="3499"/>
                </a:lnSpc>
                <a:spcBef>
                  <a:spcPct val="0"/>
                </a:spcBef>
              </a:pPr>
              <a:r>
                <a:rPr lang="en-US" sz="2499">
                  <a:solidFill>
                    <a:srgbClr val="F3EAE8"/>
                  </a:solidFill>
                  <a:latin typeface="Open Sans 1 Bold"/>
                </a:rPr>
                <a:t>Grace and Elegance </a:t>
              </a:r>
              <a:r>
                <a:rPr lang="en-US" sz="2499">
                  <a:solidFill>
                    <a:srgbClr val="F3EAE8"/>
                  </a:solidFill>
                  <a:latin typeface="Open Sans 1"/>
                </a:rPr>
                <a:t>- Classical ballet is known for its graceful and elegant movements. Dancers aim to create a sense of flow and continuity in their motions, emphasizing long lines, extensions, and a sense of effortlessness.</a:t>
              </a:r>
            </a:p>
          </p:txBody>
        </p:sp>
      </p:grpSp>
      <p:sp>
        <p:nvSpPr>
          <p:cNvPr name="TextBox 19" id="19"/>
          <p:cNvSpPr txBox="true"/>
          <p:nvPr/>
        </p:nvSpPr>
        <p:spPr>
          <a:xfrm rot="0">
            <a:off x="9786115" y="1049719"/>
            <a:ext cx="7416744" cy="1101725"/>
          </a:xfrm>
          <a:prstGeom prst="rect">
            <a:avLst/>
          </a:prstGeom>
        </p:spPr>
        <p:txBody>
          <a:bodyPr anchor="t" rtlCol="false" tIns="0" lIns="0" bIns="0" rIns="0">
            <a:spAutoFit/>
          </a:bodyPr>
          <a:lstStyle/>
          <a:p>
            <a:pPr>
              <a:lnSpc>
                <a:spcPts val="9099"/>
              </a:lnSpc>
              <a:spcBef>
                <a:spcPct val="0"/>
              </a:spcBef>
            </a:pPr>
            <a:r>
              <a:rPr lang="en-US" sz="6499">
                <a:solidFill>
                  <a:srgbClr val="F3EAE8"/>
                </a:solidFill>
                <a:latin typeface="Playfair Display Heavy"/>
              </a:rPr>
              <a:t>Characteristics</a:t>
            </a:r>
          </a:p>
        </p:txBody>
      </p:sp>
      <p:grpSp>
        <p:nvGrpSpPr>
          <p:cNvPr name="Group 20" id="20"/>
          <p:cNvGrpSpPr/>
          <p:nvPr/>
        </p:nvGrpSpPr>
        <p:grpSpPr>
          <a:xfrm rot="0">
            <a:off x="9842556" y="6273147"/>
            <a:ext cx="6753146" cy="3441701"/>
            <a:chOff x="0" y="0"/>
            <a:chExt cx="9004195" cy="4588934"/>
          </a:xfrm>
        </p:grpSpPr>
        <p:grpSp>
          <p:nvGrpSpPr>
            <p:cNvPr name="Group 21" id="21"/>
            <p:cNvGrpSpPr/>
            <p:nvPr/>
          </p:nvGrpSpPr>
          <p:grpSpPr>
            <a:xfrm rot="0">
              <a:off x="0" y="50800"/>
              <a:ext cx="374290" cy="374290"/>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EAE8"/>
              </a:solidFill>
            </p:spPr>
          </p:sp>
        </p:grpSp>
        <p:sp>
          <p:nvSpPr>
            <p:cNvPr name="TextBox 23" id="23"/>
            <p:cNvSpPr txBox="true"/>
            <p:nvPr/>
          </p:nvSpPr>
          <p:spPr>
            <a:xfrm rot="0">
              <a:off x="1155755" y="-47625"/>
              <a:ext cx="7848440" cy="4636559"/>
            </a:xfrm>
            <a:prstGeom prst="rect">
              <a:avLst/>
            </a:prstGeom>
          </p:spPr>
          <p:txBody>
            <a:bodyPr anchor="t" rtlCol="false" tIns="0" lIns="0" bIns="0" rIns="0">
              <a:spAutoFit/>
            </a:bodyPr>
            <a:lstStyle/>
            <a:p>
              <a:pPr>
                <a:lnSpc>
                  <a:spcPts val="3499"/>
                </a:lnSpc>
                <a:spcBef>
                  <a:spcPct val="0"/>
                </a:spcBef>
              </a:pPr>
              <a:r>
                <a:rPr lang="en-US" sz="2499">
                  <a:solidFill>
                    <a:srgbClr val="F3EAE8"/>
                  </a:solidFill>
                  <a:latin typeface="Open Sans 1 Bold"/>
                </a:rPr>
                <a:t>Narrative and Storytelling </a:t>
              </a:r>
              <a:r>
                <a:rPr lang="en-US" sz="2499">
                  <a:solidFill>
                    <a:srgbClr val="F3EAE8"/>
                  </a:solidFill>
                  <a:latin typeface="Open Sans 1"/>
                </a:rPr>
                <a:t>- Many classical ballets are narrative in nature, telling stories through dance. Famous ballets like "Swan Lake," "The Nutcracker," and "Giselle" have intricate plots and characters portrayed through dance, music, and expressive gestures.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sp>
        <p:nvSpPr>
          <p:cNvPr name="Freeform 2" id="2"/>
          <p:cNvSpPr/>
          <p:nvPr/>
        </p:nvSpPr>
        <p:spPr>
          <a:xfrm flipH="false" flipV="false" rot="0">
            <a:off x="10245956" y="1725227"/>
            <a:ext cx="6836545" cy="6836545"/>
          </a:xfrm>
          <a:custGeom>
            <a:avLst/>
            <a:gdLst/>
            <a:ahLst/>
            <a:cxnLst/>
            <a:rect r="r" b="b" t="t" l="l"/>
            <a:pathLst>
              <a:path h="6836545" w="6836545">
                <a:moveTo>
                  <a:pt x="0" y="0"/>
                </a:moveTo>
                <a:lnTo>
                  <a:pt x="6836545" y="0"/>
                </a:lnTo>
                <a:lnTo>
                  <a:pt x="6836545" y="6836546"/>
                </a:lnTo>
                <a:lnTo>
                  <a:pt x="0" y="68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041033" y="2520315"/>
            <a:ext cx="5246391" cy="524637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23309" r="0" b="-23309"/>
              </a:stretch>
            </a:blipFill>
          </p:spPr>
        </p:sp>
      </p:grpSp>
      <p:sp>
        <p:nvSpPr>
          <p:cNvPr name="Freeform 5" id="5"/>
          <p:cNvSpPr/>
          <p:nvPr/>
        </p:nvSpPr>
        <p:spPr>
          <a:xfrm flipH="false" flipV="false" rot="0">
            <a:off x="-4793513" y="-4793513"/>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4305300"/>
            <a:ext cx="8347500" cy="1384929"/>
          </a:xfrm>
          <a:prstGeom prst="rect">
            <a:avLst/>
          </a:prstGeom>
        </p:spPr>
        <p:txBody>
          <a:bodyPr anchor="t" rtlCol="false" tIns="0" lIns="0" bIns="0" rIns="0">
            <a:spAutoFit/>
          </a:bodyPr>
          <a:lstStyle/>
          <a:p>
            <a:pPr>
              <a:lnSpc>
                <a:spcPts val="11340"/>
              </a:lnSpc>
              <a:spcBef>
                <a:spcPct val="0"/>
              </a:spcBef>
            </a:pPr>
            <a:r>
              <a:rPr lang="en-US" sz="8100">
                <a:solidFill>
                  <a:srgbClr val="7D331F"/>
                </a:solidFill>
                <a:latin typeface="Playfair Display Heavy"/>
              </a:rPr>
              <a:t>Movement Skills</a:t>
            </a:r>
          </a:p>
        </p:txBody>
      </p:sp>
      <p:sp>
        <p:nvSpPr>
          <p:cNvPr name="TextBox 7" id="7"/>
          <p:cNvSpPr txBox="true"/>
          <p:nvPr/>
        </p:nvSpPr>
        <p:spPr>
          <a:xfrm rot="-490094">
            <a:off x="3221787" y="5679409"/>
            <a:ext cx="3134173" cy="601044"/>
          </a:xfrm>
          <a:prstGeom prst="rect">
            <a:avLst/>
          </a:prstGeom>
        </p:spPr>
        <p:txBody>
          <a:bodyPr anchor="t" rtlCol="false" tIns="0" lIns="0" bIns="0" rIns="0">
            <a:spAutoFit/>
          </a:bodyPr>
          <a:lstStyle/>
          <a:p>
            <a:pPr algn="ctr">
              <a:lnSpc>
                <a:spcPts val="4914"/>
              </a:lnSpc>
              <a:spcBef>
                <a:spcPct val="0"/>
              </a:spcBef>
            </a:pPr>
            <a:r>
              <a:rPr lang="en-US" sz="3510">
                <a:solidFill>
                  <a:srgbClr val="7D331F"/>
                </a:solidFill>
                <a:latin typeface="Moontime"/>
              </a:rPr>
              <a:t>CLASSICAL BALLET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5894" y="2727956"/>
            <a:ext cx="7890284" cy="4434884"/>
          </a:xfrm>
          <a:custGeom>
            <a:avLst/>
            <a:gdLst/>
            <a:ahLst/>
            <a:cxnLst/>
            <a:rect r="r" b="b" t="t" l="l"/>
            <a:pathLst>
              <a:path h="4434884" w="7890284">
                <a:moveTo>
                  <a:pt x="0" y="0"/>
                </a:moveTo>
                <a:lnTo>
                  <a:pt x="7890284" y="0"/>
                </a:lnTo>
                <a:lnTo>
                  <a:pt x="7890284" y="4434883"/>
                </a:lnTo>
                <a:lnTo>
                  <a:pt x="0" y="4434883"/>
                </a:lnTo>
                <a:lnTo>
                  <a:pt x="0" y="0"/>
                </a:lnTo>
                <a:close/>
              </a:path>
            </a:pathLst>
          </a:custGeom>
          <a:blipFill>
            <a:blip r:embed="rId4"/>
            <a:stretch>
              <a:fillRect l="0" t="0" r="0" b="0"/>
            </a:stretch>
          </a:blipFill>
        </p:spPr>
      </p:sp>
      <p:sp>
        <p:nvSpPr>
          <p:cNvPr name="Freeform 7" id="7"/>
          <p:cNvSpPr/>
          <p:nvPr/>
        </p:nvSpPr>
        <p:spPr>
          <a:xfrm flipH="false" flipV="false" rot="0">
            <a:off x="9131822" y="2727956"/>
            <a:ext cx="7890284" cy="4434884"/>
          </a:xfrm>
          <a:custGeom>
            <a:avLst/>
            <a:gdLst/>
            <a:ahLst/>
            <a:cxnLst/>
            <a:rect r="r" b="b" t="t" l="l"/>
            <a:pathLst>
              <a:path h="4434884" w="7890284">
                <a:moveTo>
                  <a:pt x="0" y="0"/>
                </a:moveTo>
                <a:lnTo>
                  <a:pt x="7890284" y="0"/>
                </a:lnTo>
                <a:lnTo>
                  <a:pt x="7890284" y="4434883"/>
                </a:lnTo>
                <a:lnTo>
                  <a:pt x="0" y="4434883"/>
                </a:lnTo>
                <a:lnTo>
                  <a:pt x="0" y="0"/>
                </a:lnTo>
                <a:close/>
              </a:path>
            </a:pathLst>
          </a:custGeom>
          <a:blipFill>
            <a:blip r:embed="rId5"/>
            <a:stretch>
              <a:fillRect l="0" t="0" r="0" b="0"/>
            </a:stretch>
          </a:blipFill>
        </p:spPr>
      </p:sp>
      <p:sp>
        <p:nvSpPr>
          <p:cNvPr name="TextBox 8" id="8"/>
          <p:cNvSpPr txBox="true"/>
          <p:nvPr/>
        </p:nvSpPr>
        <p:spPr>
          <a:xfrm rot="0">
            <a:off x="1265894" y="876300"/>
            <a:ext cx="11721642" cy="1384929"/>
          </a:xfrm>
          <a:prstGeom prst="rect">
            <a:avLst/>
          </a:prstGeom>
        </p:spPr>
        <p:txBody>
          <a:bodyPr anchor="t" rtlCol="false" tIns="0" lIns="0" bIns="0" rIns="0">
            <a:spAutoFit/>
          </a:bodyPr>
          <a:lstStyle/>
          <a:p>
            <a:pPr>
              <a:lnSpc>
                <a:spcPts val="11340"/>
              </a:lnSpc>
              <a:spcBef>
                <a:spcPct val="0"/>
              </a:spcBef>
            </a:pPr>
            <a:r>
              <a:rPr lang="en-US" sz="8100">
                <a:solidFill>
                  <a:srgbClr val="7D331F"/>
                </a:solidFill>
                <a:latin typeface="Playfair Display Heavy"/>
              </a:rPr>
              <a:t>Basic Leg Movements</a:t>
            </a:r>
          </a:p>
        </p:txBody>
      </p:sp>
      <p:sp>
        <p:nvSpPr>
          <p:cNvPr name="TextBox 9" id="9"/>
          <p:cNvSpPr txBox="true"/>
          <p:nvPr/>
        </p:nvSpPr>
        <p:spPr>
          <a:xfrm rot="0">
            <a:off x="1265894" y="7379894"/>
            <a:ext cx="11183155" cy="1352880"/>
          </a:xfrm>
          <a:prstGeom prst="rect">
            <a:avLst/>
          </a:prstGeom>
        </p:spPr>
        <p:txBody>
          <a:bodyPr anchor="t" rtlCol="false" tIns="0" lIns="0" bIns="0" rIns="0">
            <a:spAutoFit/>
          </a:bodyPr>
          <a:lstStyle/>
          <a:p>
            <a:pPr>
              <a:lnSpc>
                <a:spcPts val="3656"/>
              </a:lnSpc>
              <a:spcBef>
                <a:spcPct val="0"/>
              </a:spcBef>
            </a:pPr>
            <a:r>
              <a:rPr lang="en-US" sz="2611">
                <a:solidFill>
                  <a:srgbClr val="7D331F"/>
                </a:solidFill>
                <a:latin typeface="Playfair Display Bold"/>
              </a:rPr>
              <a:t>NOTE! </a:t>
            </a:r>
            <a:r>
              <a:rPr lang="en-US" sz="2611">
                <a:solidFill>
                  <a:srgbClr val="7D331F"/>
                </a:solidFill>
                <a:latin typeface="Playfair Display"/>
              </a:rPr>
              <a:t>The third position is ''rarely'' used in actual classical ballet dances as they are only used to teach beginners to achieve the fifth position, hence the third position looks very similar to the fifth position.</a:t>
            </a:r>
          </a:p>
        </p:txBody>
      </p:sp>
      <p:sp>
        <p:nvSpPr>
          <p:cNvPr name="TextBox 10" id="10"/>
          <p:cNvSpPr txBox="true"/>
          <p:nvPr/>
        </p:nvSpPr>
        <p:spPr>
          <a:xfrm rot="-490094">
            <a:off x="4262261" y="1976143"/>
            <a:ext cx="2677039" cy="513579"/>
          </a:xfrm>
          <a:prstGeom prst="rect">
            <a:avLst/>
          </a:prstGeom>
        </p:spPr>
        <p:txBody>
          <a:bodyPr anchor="t" rtlCol="false" tIns="0" lIns="0" bIns="0" rIns="0">
            <a:spAutoFit/>
          </a:bodyPr>
          <a:lstStyle/>
          <a:p>
            <a:pPr algn="ctr">
              <a:lnSpc>
                <a:spcPts val="4197"/>
              </a:lnSpc>
              <a:spcBef>
                <a:spcPct val="0"/>
              </a:spcBef>
            </a:pPr>
            <a:r>
              <a:rPr lang="en-US" sz="2998">
                <a:solidFill>
                  <a:srgbClr val="7D331F"/>
                </a:solidFill>
                <a:latin typeface="Moontime"/>
              </a:rPr>
              <a:t>CLASSICAL BALLET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4715" y="2677306"/>
            <a:ext cx="12159655" cy="6834565"/>
          </a:xfrm>
          <a:custGeom>
            <a:avLst/>
            <a:gdLst/>
            <a:ahLst/>
            <a:cxnLst/>
            <a:rect r="r" b="b" t="t" l="l"/>
            <a:pathLst>
              <a:path h="6834565" w="12159655">
                <a:moveTo>
                  <a:pt x="0" y="0"/>
                </a:moveTo>
                <a:lnTo>
                  <a:pt x="12159655" y="0"/>
                </a:lnTo>
                <a:lnTo>
                  <a:pt x="12159655" y="6834565"/>
                </a:lnTo>
                <a:lnTo>
                  <a:pt x="0" y="6834565"/>
                </a:lnTo>
                <a:lnTo>
                  <a:pt x="0" y="0"/>
                </a:lnTo>
                <a:close/>
              </a:path>
            </a:pathLst>
          </a:custGeom>
          <a:blipFill>
            <a:blip r:embed="rId4"/>
            <a:stretch>
              <a:fillRect l="0" t="0" r="0" b="0"/>
            </a:stretch>
          </a:blipFill>
        </p:spPr>
      </p:sp>
      <p:sp>
        <p:nvSpPr>
          <p:cNvPr name="TextBox 7" id="7"/>
          <p:cNvSpPr txBox="true"/>
          <p:nvPr/>
        </p:nvSpPr>
        <p:spPr>
          <a:xfrm rot="0">
            <a:off x="1265894" y="876300"/>
            <a:ext cx="11721642" cy="1384929"/>
          </a:xfrm>
          <a:prstGeom prst="rect">
            <a:avLst/>
          </a:prstGeom>
        </p:spPr>
        <p:txBody>
          <a:bodyPr anchor="t" rtlCol="false" tIns="0" lIns="0" bIns="0" rIns="0">
            <a:spAutoFit/>
          </a:bodyPr>
          <a:lstStyle/>
          <a:p>
            <a:pPr>
              <a:lnSpc>
                <a:spcPts val="11340"/>
              </a:lnSpc>
              <a:spcBef>
                <a:spcPct val="0"/>
              </a:spcBef>
            </a:pPr>
            <a:r>
              <a:rPr lang="en-US" sz="8100">
                <a:solidFill>
                  <a:srgbClr val="7D331F"/>
                </a:solidFill>
                <a:latin typeface="Playfair Display Heavy"/>
              </a:rPr>
              <a:t>Basic Arm Movements</a:t>
            </a:r>
          </a:p>
        </p:txBody>
      </p:sp>
      <p:sp>
        <p:nvSpPr>
          <p:cNvPr name="TextBox 8" id="8"/>
          <p:cNvSpPr txBox="true"/>
          <p:nvPr/>
        </p:nvSpPr>
        <p:spPr>
          <a:xfrm rot="-490094">
            <a:off x="4262261" y="1976143"/>
            <a:ext cx="2677039" cy="513579"/>
          </a:xfrm>
          <a:prstGeom prst="rect">
            <a:avLst/>
          </a:prstGeom>
        </p:spPr>
        <p:txBody>
          <a:bodyPr anchor="t" rtlCol="false" tIns="0" lIns="0" bIns="0" rIns="0">
            <a:spAutoFit/>
          </a:bodyPr>
          <a:lstStyle/>
          <a:p>
            <a:pPr algn="ctr">
              <a:lnSpc>
                <a:spcPts val="4197"/>
              </a:lnSpc>
              <a:spcBef>
                <a:spcPct val="0"/>
              </a:spcBef>
            </a:pPr>
            <a:r>
              <a:rPr lang="en-US" sz="2998">
                <a:solidFill>
                  <a:srgbClr val="7D331F"/>
                </a:solidFill>
                <a:latin typeface="Moontime"/>
              </a:rPr>
              <a:t>CLASSICAL BALLET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EAE8"/>
        </a:solidFill>
      </p:bgPr>
    </p:bg>
    <p:spTree>
      <p:nvGrpSpPr>
        <p:cNvPr id="1" name=""/>
        <p:cNvGrpSpPr/>
        <p:nvPr/>
      </p:nvGrpSpPr>
      <p:grpSpPr>
        <a:xfrm>
          <a:off x="0" y="0"/>
          <a:ext cx="0" cy="0"/>
          <a:chOff x="0" y="0"/>
          <a:chExt cx="0" cy="0"/>
        </a:xfrm>
      </p:grpSpPr>
      <p:grpSp>
        <p:nvGrpSpPr>
          <p:cNvPr name="Group 2" id="2"/>
          <p:cNvGrpSpPr/>
          <p:nvPr/>
        </p:nvGrpSpPr>
        <p:grpSpPr>
          <a:xfrm rot="0">
            <a:off x="13104738" y="-2577364"/>
            <a:ext cx="9804008" cy="5027278"/>
            <a:chOff x="0" y="0"/>
            <a:chExt cx="1459394" cy="748345"/>
          </a:xfrm>
        </p:grpSpPr>
        <p:sp>
          <p:nvSpPr>
            <p:cNvPr name="Freeform 3" id="3"/>
            <p:cNvSpPr/>
            <p:nvPr/>
          </p:nvSpPr>
          <p:spPr>
            <a:xfrm flipH="false" flipV="false" rot="0">
              <a:off x="0" y="0"/>
              <a:ext cx="1474584" cy="752583"/>
            </a:xfrm>
            <a:custGeom>
              <a:avLst/>
              <a:gdLst/>
              <a:ahLst/>
              <a:cxnLst/>
              <a:rect r="r" b="b" t="t" l="l"/>
              <a:pathLst>
                <a:path h="752583" w="1474584">
                  <a:moveTo>
                    <a:pt x="828612" y="0"/>
                  </a:moveTo>
                  <a:cubicBezTo>
                    <a:pt x="844620" y="0"/>
                    <a:pt x="860723" y="0"/>
                    <a:pt x="876699" y="0"/>
                  </a:cubicBezTo>
                  <a:cubicBezTo>
                    <a:pt x="1004070" y="12499"/>
                    <a:pt x="1083671" y="54105"/>
                    <a:pt x="1119928" y="122184"/>
                  </a:cubicBezTo>
                  <a:cubicBezTo>
                    <a:pt x="1332277" y="113105"/>
                    <a:pt x="1474584" y="241835"/>
                    <a:pt x="1392577" y="368177"/>
                  </a:cubicBezTo>
                  <a:cubicBezTo>
                    <a:pt x="1423865" y="394725"/>
                    <a:pt x="1449968" y="424422"/>
                    <a:pt x="1459394" y="464280"/>
                  </a:cubicBezTo>
                  <a:cubicBezTo>
                    <a:pt x="1459394" y="475698"/>
                    <a:pt x="1459394" y="487089"/>
                    <a:pt x="1459394" y="498505"/>
                  </a:cubicBezTo>
                  <a:cubicBezTo>
                    <a:pt x="1431301" y="599948"/>
                    <a:pt x="1310415" y="668497"/>
                    <a:pt x="1111954" y="650043"/>
                  </a:cubicBezTo>
                  <a:cubicBezTo>
                    <a:pt x="1060891" y="702129"/>
                    <a:pt x="970030" y="752583"/>
                    <a:pt x="828642" y="747795"/>
                  </a:cubicBezTo>
                  <a:cubicBezTo>
                    <a:pt x="755560" y="744375"/>
                    <a:pt x="704719" y="724569"/>
                    <a:pt x="660205" y="700506"/>
                  </a:cubicBezTo>
                  <a:cubicBezTo>
                    <a:pt x="613320" y="720508"/>
                    <a:pt x="562542" y="736206"/>
                    <a:pt x="489175" y="736379"/>
                  </a:cubicBezTo>
                  <a:cubicBezTo>
                    <a:pt x="319441" y="736675"/>
                    <a:pt x="205895" y="659615"/>
                    <a:pt x="203143" y="553914"/>
                  </a:cubicBezTo>
                  <a:cubicBezTo>
                    <a:pt x="94026" y="529187"/>
                    <a:pt x="20121" y="483030"/>
                    <a:pt x="0" y="404049"/>
                  </a:cubicBezTo>
                  <a:cubicBezTo>
                    <a:pt x="0" y="392634"/>
                    <a:pt x="0" y="381193"/>
                    <a:pt x="0" y="369825"/>
                  </a:cubicBezTo>
                  <a:cubicBezTo>
                    <a:pt x="22209" y="291561"/>
                    <a:pt x="92096" y="242400"/>
                    <a:pt x="208458" y="221560"/>
                  </a:cubicBezTo>
                  <a:cubicBezTo>
                    <a:pt x="201466" y="89535"/>
                    <a:pt x="434222" y="7037"/>
                    <a:pt x="625437" y="65201"/>
                  </a:cubicBezTo>
                  <a:cubicBezTo>
                    <a:pt x="670963" y="36439"/>
                    <a:pt x="735375" y="5068"/>
                    <a:pt x="828612" y="0"/>
                  </a:cubicBezTo>
                  <a:close/>
                </a:path>
              </a:pathLst>
            </a:custGeom>
            <a:solidFill>
              <a:srgbClr val="EBCDC4"/>
            </a:solidFill>
          </p:spPr>
        </p:sp>
        <p:sp>
          <p:nvSpPr>
            <p:cNvPr name="TextBox 4" id="4"/>
            <p:cNvSpPr txBox="true"/>
            <p:nvPr/>
          </p:nvSpPr>
          <p:spPr>
            <a:xfrm>
              <a:off x="38100" y="41275"/>
              <a:ext cx="736600" cy="4159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793513" y="-4641629"/>
            <a:ext cx="9587026" cy="9587026"/>
          </a:xfrm>
          <a:custGeom>
            <a:avLst/>
            <a:gdLst/>
            <a:ahLst/>
            <a:cxnLst/>
            <a:rect r="r" b="b" t="t" l="l"/>
            <a:pathLst>
              <a:path h="9587026" w="9587026">
                <a:moveTo>
                  <a:pt x="0" y="0"/>
                </a:moveTo>
                <a:lnTo>
                  <a:pt x="9587026" y="0"/>
                </a:lnTo>
                <a:lnTo>
                  <a:pt x="9587026" y="9587026"/>
                </a:lnTo>
                <a:lnTo>
                  <a:pt x="0" y="9587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5894" y="2677306"/>
            <a:ext cx="11514816" cy="6472121"/>
          </a:xfrm>
          <a:custGeom>
            <a:avLst/>
            <a:gdLst/>
            <a:ahLst/>
            <a:cxnLst/>
            <a:rect r="r" b="b" t="t" l="l"/>
            <a:pathLst>
              <a:path h="6472121" w="11514816">
                <a:moveTo>
                  <a:pt x="0" y="0"/>
                </a:moveTo>
                <a:lnTo>
                  <a:pt x="11514816" y="0"/>
                </a:lnTo>
                <a:lnTo>
                  <a:pt x="11514816" y="6472121"/>
                </a:lnTo>
                <a:lnTo>
                  <a:pt x="0" y="6472121"/>
                </a:lnTo>
                <a:lnTo>
                  <a:pt x="0" y="0"/>
                </a:lnTo>
                <a:close/>
              </a:path>
            </a:pathLst>
          </a:custGeom>
          <a:blipFill>
            <a:blip r:embed="rId4"/>
            <a:stretch>
              <a:fillRect l="0" t="0" r="0" b="0"/>
            </a:stretch>
          </a:blipFill>
        </p:spPr>
      </p:sp>
      <p:sp>
        <p:nvSpPr>
          <p:cNvPr name="TextBox 7" id="7"/>
          <p:cNvSpPr txBox="true"/>
          <p:nvPr/>
        </p:nvSpPr>
        <p:spPr>
          <a:xfrm rot="0">
            <a:off x="1265894" y="876300"/>
            <a:ext cx="11721642" cy="1384929"/>
          </a:xfrm>
          <a:prstGeom prst="rect">
            <a:avLst/>
          </a:prstGeom>
        </p:spPr>
        <p:txBody>
          <a:bodyPr anchor="t" rtlCol="false" tIns="0" lIns="0" bIns="0" rIns="0">
            <a:spAutoFit/>
          </a:bodyPr>
          <a:lstStyle/>
          <a:p>
            <a:pPr>
              <a:lnSpc>
                <a:spcPts val="11340"/>
              </a:lnSpc>
              <a:spcBef>
                <a:spcPct val="0"/>
              </a:spcBef>
            </a:pPr>
            <a:r>
              <a:rPr lang="en-US" sz="8100">
                <a:solidFill>
                  <a:srgbClr val="7D331F"/>
                </a:solidFill>
                <a:latin typeface="Playfair Display Heavy"/>
              </a:rPr>
              <a:t>Basic Arm Movements</a:t>
            </a:r>
          </a:p>
        </p:txBody>
      </p:sp>
      <p:sp>
        <p:nvSpPr>
          <p:cNvPr name="TextBox 8" id="8"/>
          <p:cNvSpPr txBox="true"/>
          <p:nvPr/>
        </p:nvSpPr>
        <p:spPr>
          <a:xfrm rot="-490094">
            <a:off x="4262261" y="1976143"/>
            <a:ext cx="2677039" cy="513579"/>
          </a:xfrm>
          <a:prstGeom prst="rect">
            <a:avLst/>
          </a:prstGeom>
        </p:spPr>
        <p:txBody>
          <a:bodyPr anchor="t" rtlCol="false" tIns="0" lIns="0" bIns="0" rIns="0">
            <a:spAutoFit/>
          </a:bodyPr>
          <a:lstStyle/>
          <a:p>
            <a:pPr algn="ctr">
              <a:lnSpc>
                <a:spcPts val="4197"/>
              </a:lnSpc>
              <a:spcBef>
                <a:spcPct val="0"/>
              </a:spcBef>
            </a:pPr>
            <a:r>
              <a:rPr lang="en-US" sz="2998">
                <a:solidFill>
                  <a:srgbClr val="7D331F"/>
                </a:solidFill>
                <a:latin typeface="Moontime"/>
              </a:rPr>
              <a:t>CLASSICAL BALLET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DAFrHmC5rTM</dc:identifier>
  <dcterms:modified xsi:type="dcterms:W3CDTF">2011-08-01T06:04:30Z</dcterms:modified>
  <cp:revision>1</cp:revision>
  <dc:title>Week16_Classical Ballet</dc:title>
</cp:coreProperties>
</file>